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4" r:id="rId3"/>
    <p:sldId id="257" r:id="rId4"/>
    <p:sldId id="258" r:id="rId5"/>
    <p:sldId id="259" r:id="rId6"/>
    <p:sldId id="260" r:id="rId7"/>
    <p:sldId id="261" r:id="rId8"/>
    <p:sldId id="262" r:id="rId9"/>
    <p:sldId id="263" r:id="rId10"/>
  </p:sldIdLst>
  <p:sldSz cx="18288000" cy="10287000"/>
  <p:notesSz cx="6858000" cy="9144000"/>
  <p:embeddedFontLst>
    <p:embeddedFont>
      <p:font typeface="Crimson Pro Bold" panose="020B0604020202020204" charset="0"/>
      <p:regular r:id="rId11"/>
    </p:embeddedFont>
    <p:embeddedFont>
      <p:font typeface="Heebo" pitchFamily="2" charset="-79"/>
      <p:regular r:id="rId12"/>
      <p:bold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0F0F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txBody>
            <a:bodyPr/>
            <a:lstStyle/>
            <a:p>
              <a:endParaRPr lang="en-US" dirty="0"/>
            </a:p>
          </p:txBody>
        </p:sp>
      </p:grpSp>
      <p:grpSp>
        <p:nvGrpSpPr>
          <p:cNvPr id="8" name="Group 8"/>
          <p:cNvGrpSpPr/>
          <p:nvPr/>
        </p:nvGrpSpPr>
        <p:grpSpPr>
          <a:xfrm>
            <a:off x="1472447" y="4028926"/>
            <a:ext cx="11652052" cy="2229147"/>
            <a:chOff x="0" y="-609600"/>
            <a:chExt cx="15536070" cy="2972197"/>
          </a:xfrm>
        </p:grpSpPr>
        <p:sp>
          <p:nvSpPr>
            <p:cNvPr id="9" name="Freeform 9"/>
            <p:cNvSpPr/>
            <p:nvPr/>
          </p:nvSpPr>
          <p:spPr>
            <a:xfrm>
              <a:off x="0" y="0"/>
              <a:ext cx="12594035" cy="2362597"/>
            </a:xfrm>
            <a:custGeom>
              <a:avLst/>
              <a:gdLst/>
              <a:ahLst/>
              <a:cxnLst/>
              <a:rect l="l" t="t" r="r" b="b"/>
              <a:pathLst>
                <a:path w="12594035" h="2362597">
                  <a:moveTo>
                    <a:pt x="0" y="0"/>
                  </a:moveTo>
                  <a:lnTo>
                    <a:pt x="12594035" y="0"/>
                  </a:lnTo>
                  <a:lnTo>
                    <a:pt x="12594035" y="2362597"/>
                  </a:lnTo>
                  <a:lnTo>
                    <a:pt x="0" y="2362597"/>
                  </a:lnTo>
                  <a:close/>
                </a:path>
              </a:pathLst>
            </a:custGeom>
            <a:solidFill>
              <a:srgbClr val="000000">
                <a:alpha val="0"/>
              </a:srgbClr>
            </a:solidFill>
          </p:spPr>
        </p:sp>
        <p:sp>
          <p:nvSpPr>
            <p:cNvPr id="10" name="TextBox 10"/>
            <p:cNvSpPr txBox="1"/>
            <p:nvPr/>
          </p:nvSpPr>
          <p:spPr>
            <a:xfrm>
              <a:off x="2942035" y="-609600"/>
              <a:ext cx="12594035" cy="2410222"/>
            </a:xfrm>
            <a:prstGeom prst="rect">
              <a:avLst/>
            </a:prstGeom>
          </p:spPr>
          <p:txBody>
            <a:bodyPr lIns="0" tIns="0" rIns="0" bIns="0" rtlCol="0" anchor="t"/>
            <a:lstStyle/>
            <a:p>
              <a:pPr algn="ctr">
                <a:lnSpc>
                  <a:spcPts val="6937"/>
                </a:lnSpc>
              </a:pPr>
              <a:r>
                <a:rPr lang="en-US" sz="8000" b="1" dirty="0">
                  <a:solidFill>
                    <a:srgbClr val="152D47"/>
                  </a:solidFill>
                  <a:latin typeface="Crimson Pro Bold"/>
                  <a:ea typeface="Crimson Pro Bold"/>
                  <a:cs typeface="Crimson Pro Bold"/>
                  <a:sym typeface="Crimson Pro Bold"/>
                </a:rPr>
                <a:t>Assistant-IA</a:t>
              </a:r>
              <a:r>
                <a:rPr lang="en-US" sz="5562" b="1" dirty="0">
                  <a:solidFill>
                    <a:srgbClr val="152D47"/>
                  </a:solidFill>
                  <a:latin typeface="Crimson Pro Bold"/>
                  <a:ea typeface="Crimson Pro Bold"/>
                  <a:cs typeface="Crimson Pro Bold"/>
                  <a:sym typeface="Crimson Pro Bold"/>
                </a:rPr>
                <a:t> </a:t>
              </a:r>
            </a:p>
          </p:txBody>
        </p:sp>
      </p:grpSp>
      <p:grpSp>
        <p:nvGrpSpPr>
          <p:cNvPr id="14" name="Group 14"/>
          <p:cNvGrpSpPr/>
          <p:nvPr/>
        </p:nvGrpSpPr>
        <p:grpSpPr>
          <a:xfrm>
            <a:off x="987475" y="7530704"/>
            <a:ext cx="463154" cy="463154"/>
            <a:chOff x="0" y="0"/>
            <a:chExt cx="617538" cy="617538"/>
          </a:xfrm>
        </p:grpSpPr>
        <p:sp>
          <p:nvSpPr>
            <p:cNvPr id="15" name="Freeform 15"/>
            <p:cNvSpPr/>
            <p:nvPr/>
          </p:nvSpPr>
          <p:spPr>
            <a:xfrm>
              <a:off x="0" y="0"/>
              <a:ext cx="617601" cy="617601"/>
            </a:xfrm>
            <a:custGeom>
              <a:avLst/>
              <a:gdLst/>
              <a:ahLst/>
              <a:cxnLst/>
              <a:rect l="l" t="t" r="r" b="b"/>
              <a:pathLst>
                <a:path w="617601" h="617601">
                  <a:moveTo>
                    <a:pt x="0" y="308737"/>
                  </a:moveTo>
                  <a:cubicBezTo>
                    <a:pt x="0" y="138303"/>
                    <a:pt x="138303" y="0"/>
                    <a:pt x="308737" y="0"/>
                  </a:cubicBezTo>
                  <a:cubicBezTo>
                    <a:pt x="310642" y="0"/>
                    <a:pt x="312547" y="889"/>
                    <a:pt x="313690" y="2413"/>
                  </a:cubicBezTo>
                  <a:lnTo>
                    <a:pt x="308737" y="6350"/>
                  </a:lnTo>
                  <a:lnTo>
                    <a:pt x="308737" y="0"/>
                  </a:lnTo>
                  <a:lnTo>
                    <a:pt x="308737" y="6350"/>
                  </a:lnTo>
                  <a:lnTo>
                    <a:pt x="308737" y="0"/>
                  </a:lnTo>
                  <a:cubicBezTo>
                    <a:pt x="479298" y="0"/>
                    <a:pt x="617601" y="138303"/>
                    <a:pt x="617601" y="308737"/>
                  </a:cubicBezTo>
                  <a:cubicBezTo>
                    <a:pt x="617601" y="311150"/>
                    <a:pt x="616204" y="313309"/>
                    <a:pt x="614045" y="314452"/>
                  </a:cubicBezTo>
                  <a:lnTo>
                    <a:pt x="611251" y="308737"/>
                  </a:lnTo>
                  <a:lnTo>
                    <a:pt x="617601" y="308737"/>
                  </a:lnTo>
                  <a:cubicBezTo>
                    <a:pt x="617601" y="479298"/>
                    <a:pt x="479298" y="617474"/>
                    <a:pt x="308864" y="617474"/>
                  </a:cubicBezTo>
                  <a:lnTo>
                    <a:pt x="308864" y="611124"/>
                  </a:lnTo>
                  <a:lnTo>
                    <a:pt x="308864" y="604774"/>
                  </a:lnTo>
                  <a:lnTo>
                    <a:pt x="308864" y="611124"/>
                  </a:lnTo>
                  <a:lnTo>
                    <a:pt x="308864" y="617474"/>
                  </a:lnTo>
                  <a:cubicBezTo>
                    <a:pt x="138303" y="617601"/>
                    <a:pt x="0" y="479298"/>
                    <a:pt x="0" y="308737"/>
                  </a:cubicBezTo>
                  <a:lnTo>
                    <a:pt x="6350" y="308737"/>
                  </a:lnTo>
                  <a:lnTo>
                    <a:pt x="0" y="308737"/>
                  </a:lnTo>
                  <a:moveTo>
                    <a:pt x="12700" y="308737"/>
                  </a:moveTo>
                  <a:lnTo>
                    <a:pt x="6350" y="308737"/>
                  </a:lnTo>
                  <a:lnTo>
                    <a:pt x="12700" y="308737"/>
                  </a:lnTo>
                  <a:cubicBezTo>
                    <a:pt x="12700" y="472313"/>
                    <a:pt x="145288" y="604901"/>
                    <a:pt x="308737" y="604901"/>
                  </a:cubicBezTo>
                  <a:cubicBezTo>
                    <a:pt x="312293" y="604901"/>
                    <a:pt x="315087" y="607695"/>
                    <a:pt x="315087" y="611251"/>
                  </a:cubicBezTo>
                  <a:cubicBezTo>
                    <a:pt x="315087" y="614807"/>
                    <a:pt x="312293" y="617601"/>
                    <a:pt x="308737" y="617601"/>
                  </a:cubicBezTo>
                  <a:cubicBezTo>
                    <a:pt x="305181" y="617601"/>
                    <a:pt x="302387" y="614807"/>
                    <a:pt x="302387" y="611251"/>
                  </a:cubicBezTo>
                  <a:cubicBezTo>
                    <a:pt x="302387" y="607695"/>
                    <a:pt x="305181" y="604901"/>
                    <a:pt x="308737" y="604901"/>
                  </a:cubicBezTo>
                  <a:cubicBezTo>
                    <a:pt x="472313" y="604901"/>
                    <a:pt x="604774" y="472313"/>
                    <a:pt x="604774" y="308864"/>
                  </a:cubicBezTo>
                  <a:cubicBezTo>
                    <a:pt x="604774" y="306451"/>
                    <a:pt x="606171" y="304292"/>
                    <a:pt x="608330" y="303149"/>
                  </a:cubicBezTo>
                  <a:lnTo>
                    <a:pt x="611124" y="308864"/>
                  </a:lnTo>
                  <a:lnTo>
                    <a:pt x="604774" y="308864"/>
                  </a:lnTo>
                  <a:cubicBezTo>
                    <a:pt x="604901" y="145288"/>
                    <a:pt x="472313" y="12700"/>
                    <a:pt x="308737" y="12700"/>
                  </a:cubicBezTo>
                  <a:cubicBezTo>
                    <a:pt x="306832" y="12700"/>
                    <a:pt x="304927" y="11811"/>
                    <a:pt x="303784" y="10287"/>
                  </a:cubicBezTo>
                  <a:lnTo>
                    <a:pt x="308737" y="6350"/>
                  </a:lnTo>
                  <a:lnTo>
                    <a:pt x="308737" y="12700"/>
                  </a:lnTo>
                  <a:cubicBezTo>
                    <a:pt x="145288" y="12700"/>
                    <a:pt x="12700" y="145288"/>
                    <a:pt x="12700" y="308737"/>
                  </a:cubicBezTo>
                  <a:close/>
                </a:path>
              </a:pathLst>
            </a:custGeom>
            <a:solidFill>
              <a:srgbClr val="FFFFFF"/>
            </a:solidFill>
          </p:spPr>
        </p:sp>
      </p:grpSp>
      <p:sp>
        <p:nvSpPr>
          <p:cNvPr id="21" name="Freeform 9">
            <a:extLst>
              <a:ext uri="{FF2B5EF4-FFF2-40B4-BE49-F238E27FC236}">
                <a16:creationId xmlns:a16="http://schemas.microsoft.com/office/drawing/2014/main" id="{E9E8602C-1428-2040-13C1-ECC6C58B0D79}"/>
              </a:ext>
            </a:extLst>
          </p:cNvPr>
          <p:cNvSpPr/>
          <p:nvPr/>
        </p:nvSpPr>
        <p:spPr>
          <a:xfrm>
            <a:off x="2286000" y="7009209"/>
            <a:ext cx="9445526" cy="1771947"/>
          </a:xfrm>
          <a:custGeom>
            <a:avLst/>
            <a:gdLst/>
            <a:ahLst/>
            <a:cxnLst/>
            <a:rect l="l" t="t" r="r" b="b"/>
            <a:pathLst>
              <a:path w="12594035" h="2362597">
                <a:moveTo>
                  <a:pt x="0" y="0"/>
                </a:moveTo>
                <a:lnTo>
                  <a:pt x="12594035" y="0"/>
                </a:lnTo>
                <a:lnTo>
                  <a:pt x="12594035" y="2362597"/>
                </a:lnTo>
                <a:lnTo>
                  <a:pt x="0" y="2362597"/>
                </a:lnTo>
                <a:close/>
              </a:path>
            </a:pathLst>
          </a:custGeom>
          <a:solidFill>
            <a:srgbClr val="000000">
              <a:alpha val="0"/>
            </a:srgbClr>
          </a:solidFill>
        </p:spPr>
        <p:txBody>
          <a:bodyPr/>
          <a:lstStyle/>
          <a:p>
            <a:r>
              <a:rPr lang="en-US" sz="4800" dirty="0"/>
              <a:t>Presen</a:t>
            </a:r>
            <a:r>
              <a:rPr lang="fr-MA" sz="4800" dirty="0"/>
              <a:t>te  par:</a:t>
            </a:r>
          </a:p>
          <a:p>
            <a:r>
              <a:rPr lang="fr-MA" sz="4800" dirty="0"/>
              <a:t>Mahamat Yaya Hissein</a:t>
            </a:r>
          </a:p>
          <a:p>
            <a:r>
              <a:rPr lang="fr-MA" sz="4800" dirty="0"/>
              <a:t>Abdoul </a:t>
            </a:r>
            <a:r>
              <a:rPr lang="fr-MA" sz="4800" dirty="0" err="1"/>
              <a:t>Fataou</a:t>
            </a:r>
            <a:r>
              <a:rPr lang="fr-MA" sz="4800" dirty="0"/>
              <a:t> </a:t>
            </a:r>
            <a:endParaRPr lang="en-US" sz="4800" dirty="0"/>
          </a:p>
        </p:txBody>
      </p:sp>
      <p:pic>
        <p:nvPicPr>
          <p:cNvPr id="23" name="Image 22">
            <a:extLst>
              <a:ext uri="{FF2B5EF4-FFF2-40B4-BE49-F238E27FC236}">
                <a16:creationId xmlns:a16="http://schemas.microsoft.com/office/drawing/2014/main" id="{003EDC38-1F5F-7621-AD12-F67484EBA8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63400" y="266700"/>
            <a:ext cx="6052457" cy="282059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823A1-B435-50BF-C382-460D2D5DF22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72A123B-7CAF-7C4D-9608-A77CCFC58498}"/>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9D665EC1-A763-4FB1-6D06-5045C6AB00AC}"/>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0F0F1"/>
            </a:solidFill>
          </p:spPr>
        </p:sp>
      </p:grpSp>
      <p:grpSp>
        <p:nvGrpSpPr>
          <p:cNvPr id="4" name="Group 4">
            <a:extLst>
              <a:ext uri="{FF2B5EF4-FFF2-40B4-BE49-F238E27FC236}">
                <a16:creationId xmlns:a16="http://schemas.microsoft.com/office/drawing/2014/main" id="{16E2E61A-82F2-C573-3CB4-405DDD5AA759}"/>
              </a:ext>
            </a:extLst>
          </p:cNvPr>
          <p:cNvGrpSpPr/>
          <p:nvPr/>
        </p:nvGrpSpPr>
        <p:grpSpPr>
          <a:xfrm>
            <a:off x="0" y="0"/>
            <a:ext cx="18288000" cy="10287000"/>
            <a:chOff x="0" y="0"/>
            <a:chExt cx="24384000" cy="13716000"/>
          </a:xfrm>
        </p:grpSpPr>
        <p:sp>
          <p:nvSpPr>
            <p:cNvPr id="5" name="Freeform 5">
              <a:extLst>
                <a:ext uri="{FF2B5EF4-FFF2-40B4-BE49-F238E27FC236}">
                  <a16:creationId xmlns:a16="http://schemas.microsoft.com/office/drawing/2014/main" id="{196C72B0-EF7E-3A11-54EC-CF88A18E6FEA}"/>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Freeform 6" descr="preencoded.png">
            <a:hlinkClick r:id="rId2" tooltip="https://gamma.app/?utm_source=made-with-gamma"/>
            <a:extLst>
              <a:ext uri="{FF2B5EF4-FFF2-40B4-BE49-F238E27FC236}">
                <a16:creationId xmlns:a16="http://schemas.microsoft.com/office/drawing/2014/main" id="{7DABB3BE-8A71-CE3C-38E2-FB7130DD4F27}"/>
              </a:ext>
            </a:extLst>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sp>
      <p:sp>
        <p:nvSpPr>
          <p:cNvPr id="7" name="Freeform 7" descr="preencoded.png">
            <a:extLst>
              <a:ext uri="{FF2B5EF4-FFF2-40B4-BE49-F238E27FC236}">
                <a16:creationId xmlns:a16="http://schemas.microsoft.com/office/drawing/2014/main" id="{07BF0E86-41D2-5BFD-D243-C94E6B4B01D3}"/>
              </a:ext>
            </a:extLst>
          </p:cNvPr>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8" name="Group 8">
            <a:extLst>
              <a:ext uri="{FF2B5EF4-FFF2-40B4-BE49-F238E27FC236}">
                <a16:creationId xmlns:a16="http://schemas.microsoft.com/office/drawing/2014/main" id="{356E427D-9DB0-5903-38E7-C87BD492E40B}"/>
              </a:ext>
            </a:extLst>
          </p:cNvPr>
          <p:cNvGrpSpPr/>
          <p:nvPr/>
        </p:nvGrpSpPr>
        <p:grpSpPr>
          <a:xfrm>
            <a:off x="992238" y="2276475"/>
            <a:ext cx="9445526" cy="1771947"/>
            <a:chOff x="0" y="0"/>
            <a:chExt cx="12594035" cy="2362597"/>
          </a:xfrm>
        </p:grpSpPr>
        <p:sp>
          <p:nvSpPr>
            <p:cNvPr id="9" name="Freeform 9">
              <a:extLst>
                <a:ext uri="{FF2B5EF4-FFF2-40B4-BE49-F238E27FC236}">
                  <a16:creationId xmlns:a16="http://schemas.microsoft.com/office/drawing/2014/main" id="{339AD104-51BF-6577-2E8F-C4C555DC0B19}"/>
                </a:ext>
              </a:extLst>
            </p:cNvPr>
            <p:cNvSpPr/>
            <p:nvPr/>
          </p:nvSpPr>
          <p:spPr>
            <a:xfrm>
              <a:off x="0" y="0"/>
              <a:ext cx="12594035" cy="2362597"/>
            </a:xfrm>
            <a:custGeom>
              <a:avLst/>
              <a:gdLst/>
              <a:ahLst/>
              <a:cxnLst/>
              <a:rect l="l" t="t" r="r" b="b"/>
              <a:pathLst>
                <a:path w="12594035" h="2362597">
                  <a:moveTo>
                    <a:pt x="0" y="0"/>
                  </a:moveTo>
                  <a:lnTo>
                    <a:pt x="12594035" y="0"/>
                  </a:lnTo>
                  <a:lnTo>
                    <a:pt x="12594035" y="2362597"/>
                  </a:lnTo>
                  <a:lnTo>
                    <a:pt x="0" y="2362597"/>
                  </a:lnTo>
                  <a:close/>
                </a:path>
              </a:pathLst>
            </a:custGeom>
            <a:solidFill>
              <a:srgbClr val="000000">
                <a:alpha val="0"/>
              </a:srgbClr>
            </a:solidFill>
          </p:spPr>
        </p:sp>
        <p:sp>
          <p:nvSpPr>
            <p:cNvPr id="10" name="TextBox 10">
              <a:extLst>
                <a:ext uri="{FF2B5EF4-FFF2-40B4-BE49-F238E27FC236}">
                  <a16:creationId xmlns:a16="http://schemas.microsoft.com/office/drawing/2014/main" id="{7E8842EE-93FA-09C9-0D18-B984B70B2E02}"/>
                </a:ext>
              </a:extLst>
            </p:cNvPr>
            <p:cNvSpPr txBox="1"/>
            <p:nvPr/>
          </p:nvSpPr>
          <p:spPr>
            <a:xfrm>
              <a:off x="0" y="-47625"/>
              <a:ext cx="12594035" cy="2410222"/>
            </a:xfrm>
            <a:prstGeom prst="rect">
              <a:avLst/>
            </a:prstGeom>
          </p:spPr>
          <p:txBody>
            <a:bodyPr lIns="0" tIns="0" rIns="0" bIns="0" rtlCol="0" anchor="t"/>
            <a:lstStyle/>
            <a:p>
              <a:pPr algn="l">
                <a:lnSpc>
                  <a:spcPts val="6937"/>
                </a:lnSpc>
              </a:pPr>
              <a:r>
                <a:rPr lang="en-US" sz="5562" b="1">
                  <a:solidFill>
                    <a:srgbClr val="152D47"/>
                  </a:solidFill>
                  <a:latin typeface="Crimson Pro Bold"/>
                  <a:ea typeface="Crimson Pro Bold"/>
                  <a:cs typeface="Crimson Pro Bold"/>
                  <a:sym typeface="Crimson Pro Bold"/>
                </a:rPr>
                <a:t>Pipeline RAG Complet </a:t>
              </a:r>
            </a:p>
          </p:txBody>
        </p:sp>
      </p:grpSp>
      <p:grpSp>
        <p:nvGrpSpPr>
          <p:cNvPr id="11" name="Group 11">
            <a:extLst>
              <a:ext uri="{FF2B5EF4-FFF2-40B4-BE49-F238E27FC236}">
                <a16:creationId xmlns:a16="http://schemas.microsoft.com/office/drawing/2014/main" id="{594E3B4D-1C62-810F-BF6B-B0E0713B2953}"/>
              </a:ext>
            </a:extLst>
          </p:cNvPr>
          <p:cNvGrpSpPr/>
          <p:nvPr/>
        </p:nvGrpSpPr>
        <p:grpSpPr>
          <a:xfrm>
            <a:off x="992238" y="4473625"/>
            <a:ext cx="9445526" cy="2721769"/>
            <a:chOff x="0" y="0"/>
            <a:chExt cx="12594035" cy="3629025"/>
          </a:xfrm>
        </p:grpSpPr>
        <p:sp>
          <p:nvSpPr>
            <p:cNvPr id="12" name="Freeform 12">
              <a:extLst>
                <a:ext uri="{FF2B5EF4-FFF2-40B4-BE49-F238E27FC236}">
                  <a16:creationId xmlns:a16="http://schemas.microsoft.com/office/drawing/2014/main" id="{D48DA840-B84C-9879-2E3F-A6D06C9E0036}"/>
                </a:ext>
              </a:extLst>
            </p:cNvPr>
            <p:cNvSpPr/>
            <p:nvPr/>
          </p:nvSpPr>
          <p:spPr>
            <a:xfrm>
              <a:off x="0" y="0"/>
              <a:ext cx="12594035" cy="3629025"/>
            </a:xfrm>
            <a:custGeom>
              <a:avLst/>
              <a:gdLst/>
              <a:ahLst/>
              <a:cxnLst/>
              <a:rect l="l" t="t" r="r" b="b"/>
              <a:pathLst>
                <a:path w="12594035" h="3629025">
                  <a:moveTo>
                    <a:pt x="0" y="0"/>
                  </a:moveTo>
                  <a:lnTo>
                    <a:pt x="12594035" y="0"/>
                  </a:lnTo>
                  <a:lnTo>
                    <a:pt x="12594035" y="3629025"/>
                  </a:lnTo>
                  <a:lnTo>
                    <a:pt x="0" y="3629025"/>
                  </a:lnTo>
                  <a:close/>
                </a:path>
              </a:pathLst>
            </a:custGeom>
            <a:solidFill>
              <a:srgbClr val="000000">
                <a:alpha val="0"/>
              </a:srgbClr>
            </a:solidFill>
          </p:spPr>
        </p:sp>
        <p:sp>
          <p:nvSpPr>
            <p:cNvPr id="13" name="TextBox 13">
              <a:extLst>
                <a:ext uri="{FF2B5EF4-FFF2-40B4-BE49-F238E27FC236}">
                  <a16:creationId xmlns:a16="http://schemas.microsoft.com/office/drawing/2014/main" id="{DCE48613-FA43-A4EE-3E97-FEC16658CB64}"/>
                </a:ext>
              </a:extLst>
            </p:cNvPr>
            <p:cNvSpPr txBox="1"/>
            <p:nvPr/>
          </p:nvSpPr>
          <p:spPr>
            <a:xfrm>
              <a:off x="0" y="-85725"/>
              <a:ext cx="12594035" cy="3714750"/>
            </a:xfrm>
            <a:prstGeom prst="rect">
              <a:avLst/>
            </a:prstGeom>
          </p:spPr>
          <p:txBody>
            <a:bodyPr lIns="0" tIns="0" rIns="0" bIns="0" rtlCol="0" anchor="t"/>
            <a:lstStyle/>
            <a:p>
              <a:pPr algn="l">
                <a:lnSpc>
                  <a:spcPts val="3562"/>
                </a:lnSpc>
              </a:pPr>
              <a:r>
                <a:rPr lang="en-US" sz="2187" dirty="0">
                  <a:solidFill>
                    <a:srgbClr val="4C4C4D"/>
                  </a:solidFill>
                  <a:latin typeface="Heebo"/>
                  <a:ea typeface="Heebo"/>
                  <a:cs typeface="Heebo"/>
                  <a:sym typeface="Heebo"/>
                </a:rPr>
                <a:t>Ce document </a:t>
              </a:r>
              <a:r>
                <a:rPr lang="en-US" sz="2187" dirty="0" err="1">
                  <a:solidFill>
                    <a:srgbClr val="4C4C4D"/>
                  </a:solidFill>
                  <a:latin typeface="Heebo"/>
                  <a:ea typeface="Heebo"/>
                  <a:cs typeface="Heebo"/>
                  <a:sym typeface="Heebo"/>
                </a:rPr>
                <a:t>présente</a:t>
              </a:r>
              <a:r>
                <a:rPr lang="en-US" sz="2187" dirty="0">
                  <a:solidFill>
                    <a:srgbClr val="4C4C4D"/>
                  </a:solidFill>
                  <a:latin typeface="Heebo"/>
                  <a:ea typeface="Heebo"/>
                  <a:cs typeface="Heebo"/>
                  <a:sym typeface="Heebo"/>
                </a:rPr>
                <a:t> </a:t>
              </a:r>
              <a:r>
                <a:rPr lang="en-US" sz="2187" dirty="0" err="1">
                  <a:solidFill>
                    <a:srgbClr val="4C4C4D"/>
                  </a:solidFill>
                  <a:latin typeface="Heebo"/>
                  <a:ea typeface="Heebo"/>
                  <a:cs typeface="Heebo"/>
                  <a:sym typeface="Heebo"/>
                </a:rPr>
                <a:t>une</a:t>
              </a:r>
              <a:r>
                <a:rPr lang="en-US" sz="2187" dirty="0">
                  <a:solidFill>
                    <a:srgbClr val="4C4C4D"/>
                  </a:solidFill>
                  <a:latin typeface="Heebo"/>
                  <a:ea typeface="Heebo"/>
                  <a:cs typeface="Heebo"/>
                  <a:sym typeface="Heebo"/>
                </a:rPr>
                <a:t> </a:t>
              </a:r>
              <a:r>
                <a:rPr lang="en-US" sz="2187" dirty="0" err="1">
                  <a:solidFill>
                    <a:srgbClr val="4C4C4D"/>
                  </a:solidFill>
                  <a:latin typeface="Heebo"/>
                  <a:ea typeface="Heebo"/>
                  <a:cs typeface="Heebo"/>
                  <a:sym typeface="Heebo"/>
                </a:rPr>
                <a:t>vue</a:t>
              </a:r>
              <a:r>
                <a:rPr lang="en-US" sz="2187" dirty="0">
                  <a:solidFill>
                    <a:srgbClr val="4C4C4D"/>
                  </a:solidFill>
                  <a:latin typeface="Heebo"/>
                  <a:ea typeface="Heebo"/>
                  <a:cs typeface="Heebo"/>
                  <a:sym typeface="Heebo"/>
                </a:rPr>
                <a:t> </a:t>
              </a:r>
              <a:r>
                <a:rPr lang="en-US" sz="2187" dirty="0" err="1">
                  <a:solidFill>
                    <a:srgbClr val="4C4C4D"/>
                  </a:solidFill>
                  <a:latin typeface="Heebo"/>
                  <a:ea typeface="Heebo"/>
                  <a:cs typeface="Heebo"/>
                  <a:sym typeface="Heebo"/>
                </a:rPr>
                <a:t>d'ensemble</a:t>
              </a:r>
              <a:r>
                <a:rPr lang="en-US" sz="2187" dirty="0">
                  <a:solidFill>
                    <a:srgbClr val="4C4C4D"/>
                  </a:solidFill>
                  <a:latin typeface="Heebo"/>
                  <a:ea typeface="Heebo"/>
                  <a:cs typeface="Heebo"/>
                  <a:sym typeface="Heebo"/>
                </a:rPr>
                <a:t> du pipeline RAG (Retrieval-Augmented Generation) </a:t>
              </a:r>
              <a:r>
                <a:rPr lang="en-US" sz="2187" dirty="0" err="1">
                  <a:solidFill>
                    <a:srgbClr val="4C4C4D"/>
                  </a:solidFill>
                  <a:latin typeface="Heebo"/>
                  <a:ea typeface="Heebo"/>
                  <a:cs typeface="Heebo"/>
                  <a:sym typeface="Heebo"/>
                </a:rPr>
                <a:t>avancé</a:t>
              </a:r>
              <a:r>
                <a:rPr lang="en-US" sz="2187" dirty="0">
                  <a:solidFill>
                    <a:srgbClr val="4C4C4D"/>
                  </a:solidFill>
                  <a:latin typeface="Heebo"/>
                  <a:ea typeface="Heebo"/>
                  <a:cs typeface="Heebo"/>
                  <a:sym typeface="Heebo"/>
                </a:rPr>
                <a:t>, </a:t>
              </a:r>
              <a:r>
                <a:rPr lang="en-US" sz="2187" dirty="0" err="1">
                  <a:solidFill>
                    <a:srgbClr val="4C4C4D"/>
                  </a:solidFill>
                  <a:latin typeface="Heebo"/>
                  <a:ea typeface="Heebo"/>
                  <a:cs typeface="Heebo"/>
                  <a:sym typeface="Heebo"/>
                </a:rPr>
                <a:t>conçu</a:t>
              </a:r>
              <a:r>
                <a:rPr lang="en-US" sz="2187" dirty="0">
                  <a:solidFill>
                    <a:srgbClr val="4C4C4D"/>
                  </a:solidFill>
                  <a:latin typeface="Heebo"/>
                  <a:ea typeface="Heebo"/>
                  <a:cs typeface="Heebo"/>
                  <a:sym typeface="Heebo"/>
                </a:rPr>
                <a:t> pour </a:t>
              </a:r>
              <a:r>
                <a:rPr lang="en-US" sz="2187" dirty="0" err="1">
                  <a:solidFill>
                    <a:srgbClr val="4C4C4D"/>
                  </a:solidFill>
                  <a:latin typeface="Heebo"/>
                  <a:ea typeface="Heebo"/>
                  <a:cs typeface="Heebo"/>
                  <a:sym typeface="Heebo"/>
                </a:rPr>
                <a:t>améliorer</a:t>
              </a:r>
              <a:r>
                <a:rPr lang="en-US" sz="2187" dirty="0">
                  <a:solidFill>
                    <a:srgbClr val="4C4C4D"/>
                  </a:solidFill>
                  <a:latin typeface="Heebo"/>
                  <a:ea typeface="Heebo"/>
                  <a:cs typeface="Heebo"/>
                  <a:sym typeface="Heebo"/>
                </a:rPr>
                <a:t> </a:t>
              </a:r>
              <a:r>
                <a:rPr lang="en-US" sz="2187" dirty="0" err="1">
                  <a:solidFill>
                    <a:srgbClr val="4C4C4D"/>
                  </a:solidFill>
                  <a:latin typeface="Heebo"/>
                  <a:ea typeface="Heebo"/>
                  <a:cs typeface="Heebo"/>
                  <a:sym typeface="Heebo"/>
                </a:rPr>
                <a:t>l'accès</a:t>
              </a:r>
              <a:r>
                <a:rPr lang="en-US" sz="2187" dirty="0">
                  <a:solidFill>
                    <a:srgbClr val="4C4C4D"/>
                  </a:solidFill>
                  <a:latin typeface="Heebo"/>
                  <a:ea typeface="Heebo"/>
                  <a:cs typeface="Heebo"/>
                  <a:sym typeface="Heebo"/>
                </a:rPr>
                <a:t> à </a:t>
              </a:r>
              <a:r>
                <a:rPr lang="en-US" sz="2187" dirty="0" err="1">
                  <a:solidFill>
                    <a:srgbClr val="4C4C4D"/>
                  </a:solidFill>
                  <a:latin typeface="Heebo"/>
                  <a:ea typeface="Heebo"/>
                  <a:cs typeface="Heebo"/>
                  <a:sym typeface="Heebo"/>
                </a:rPr>
                <a:t>l'information</a:t>
              </a:r>
              <a:r>
                <a:rPr lang="en-US" sz="2187" dirty="0">
                  <a:solidFill>
                    <a:srgbClr val="4C4C4D"/>
                  </a:solidFill>
                  <a:latin typeface="Heebo"/>
                  <a:ea typeface="Heebo"/>
                  <a:cs typeface="Heebo"/>
                  <a:sym typeface="Heebo"/>
                </a:rPr>
                <a:t> et la </a:t>
              </a:r>
              <a:r>
                <a:rPr lang="en-US" sz="2187" dirty="0" err="1">
                  <a:solidFill>
                    <a:srgbClr val="4C4C4D"/>
                  </a:solidFill>
                  <a:latin typeface="Heebo"/>
                  <a:ea typeface="Heebo"/>
                  <a:cs typeface="Heebo"/>
                  <a:sym typeface="Heebo"/>
                </a:rPr>
                <a:t>génération</a:t>
              </a:r>
              <a:r>
                <a:rPr lang="en-US" sz="2187" dirty="0">
                  <a:solidFill>
                    <a:srgbClr val="4C4C4D"/>
                  </a:solidFill>
                  <a:latin typeface="Heebo"/>
                  <a:ea typeface="Heebo"/>
                  <a:cs typeface="Heebo"/>
                  <a:sym typeface="Heebo"/>
                </a:rPr>
                <a:t> de </a:t>
              </a:r>
              <a:r>
                <a:rPr lang="en-US" sz="2187" dirty="0" err="1">
                  <a:solidFill>
                    <a:srgbClr val="4C4C4D"/>
                  </a:solidFill>
                  <a:latin typeface="Heebo"/>
                  <a:ea typeface="Heebo"/>
                  <a:cs typeface="Heebo"/>
                  <a:sym typeface="Heebo"/>
                </a:rPr>
                <a:t>contenu</a:t>
              </a:r>
              <a:r>
                <a:rPr lang="en-US" sz="2187" dirty="0">
                  <a:solidFill>
                    <a:srgbClr val="4C4C4D"/>
                  </a:solidFill>
                  <a:latin typeface="Heebo"/>
                  <a:ea typeface="Heebo"/>
                  <a:cs typeface="Heebo"/>
                  <a:sym typeface="Heebo"/>
                </a:rPr>
                <a:t> dans le </a:t>
              </a:r>
              <a:r>
                <a:rPr lang="en-US" sz="2187" dirty="0" err="1">
                  <a:solidFill>
                    <a:srgbClr val="4C4C4D"/>
                  </a:solidFill>
                  <a:latin typeface="Heebo"/>
                  <a:ea typeface="Heebo"/>
                  <a:cs typeface="Heebo"/>
                  <a:sym typeface="Heebo"/>
                </a:rPr>
                <a:t>domaine</a:t>
              </a:r>
              <a:r>
                <a:rPr lang="en-US" sz="2187" dirty="0">
                  <a:solidFill>
                    <a:srgbClr val="4C4C4D"/>
                  </a:solidFill>
                  <a:latin typeface="Heebo"/>
                  <a:ea typeface="Heebo"/>
                  <a:cs typeface="Heebo"/>
                  <a:sym typeface="Heebo"/>
                </a:rPr>
                <a:t> de la recherche </a:t>
              </a:r>
              <a:r>
                <a:rPr lang="en-US" sz="2187" dirty="0" err="1">
                  <a:solidFill>
                    <a:srgbClr val="4C4C4D"/>
                  </a:solidFill>
                  <a:latin typeface="Heebo"/>
                  <a:ea typeface="Heebo"/>
                  <a:cs typeface="Heebo"/>
                  <a:sym typeface="Heebo"/>
                </a:rPr>
                <a:t>scientifique</a:t>
              </a:r>
              <a:r>
                <a:rPr lang="en-US" sz="2187" dirty="0">
                  <a:solidFill>
                    <a:srgbClr val="4C4C4D"/>
                  </a:solidFill>
                  <a:latin typeface="Heebo"/>
                  <a:ea typeface="Heebo"/>
                  <a:cs typeface="Heebo"/>
                  <a:sym typeface="Heebo"/>
                </a:rPr>
                <a:t>. Nous </a:t>
              </a:r>
              <a:r>
                <a:rPr lang="en-US" sz="2187" dirty="0" err="1">
                  <a:solidFill>
                    <a:srgbClr val="4C4C4D"/>
                  </a:solidFill>
                  <a:latin typeface="Heebo"/>
                  <a:ea typeface="Heebo"/>
                  <a:cs typeface="Heebo"/>
                  <a:sym typeface="Heebo"/>
                </a:rPr>
                <a:t>explorerons</a:t>
              </a:r>
              <a:r>
                <a:rPr lang="en-US" sz="2187" dirty="0">
                  <a:solidFill>
                    <a:srgbClr val="4C4C4D"/>
                  </a:solidFill>
                  <a:latin typeface="Heebo"/>
                  <a:ea typeface="Heebo"/>
                  <a:cs typeface="Heebo"/>
                  <a:sym typeface="Heebo"/>
                </a:rPr>
                <a:t> </a:t>
              </a:r>
              <a:r>
                <a:rPr lang="en-US" sz="2187" dirty="0" err="1">
                  <a:solidFill>
                    <a:srgbClr val="4C4C4D"/>
                  </a:solidFill>
                  <a:latin typeface="Heebo"/>
                  <a:ea typeface="Heebo"/>
                  <a:cs typeface="Heebo"/>
                  <a:sym typeface="Heebo"/>
                </a:rPr>
                <a:t>chaque</a:t>
              </a:r>
              <a:r>
                <a:rPr lang="en-US" sz="2187" dirty="0">
                  <a:solidFill>
                    <a:srgbClr val="4C4C4D"/>
                  </a:solidFill>
                  <a:latin typeface="Heebo"/>
                  <a:ea typeface="Heebo"/>
                  <a:cs typeface="Heebo"/>
                  <a:sym typeface="Heebo"/>
                </a:rPr>
                <a:t> étape, de la </a:t>
              </a:r>
              <a:r>
                <a:rPr lang="en-US" sz="2187" dirty="0" err="1">
                  <a:solidFill>
                    <a:srgbClr val="4C4C4D"/>
                  </a:solidFill>
                  <a:latin typeface="Heebo"/>
                  <a:ea typeface="Heebo"/>
                  <a:cs typeface="Heebo"/>
                  <a:sym typeface="Heebo"/>
                </a:rPr>
                <a:t>collecte</a:t>
              </a:r>
              <a:r>
                <a:rPr lang="en-US" sz="2187" dirty="0">
                  <a:solidFill>
                    <a:srgbClr val="4C4C4D"/>
                  </a:solidFill>
                  <a:latin typeface="Heebo"/>
                  <a:ea typeface="Heebo"/>
                  <a:cs typeface="Heebo"/>
                  <a:sym typeface="Heebo"/>
                </a:rPr>
                <a:t> des données à </a:t>
              </a:r>
              <a:r>
                <a:rPr lang="en-US" sz="2187" dirty="0" err="1">
                  <a:solidFill>
                    <a:srgbClr val="4C4C4D"/>
                  </a:solidFill>
                  <a:latin typeface="Heebo"/>
                  <a:ea typeface="Heebo"/>
                  <a:cs typeface="Heebo"/>
                  <a:sym typeface="Heebo"/>
                </a:rPr>
                <a:t>l'optimisation</a:t>
              </a:r>
              <a:r>
                <a:rPr lang="en-US" sz="2187" dirty="0">
                  <a:solidFill>
                    <a:srgbClr val="4C4C4D"/>
                  </a:solidFill>
                  <a:latin typeface="Heebo"/>
                  <a:ea typeface="Heebo"/>
                  <a:cs typeface="Heebo"/>
                  <a:sym typeface="Heebo"/>
                </a:rPr>
                <a:t> continue, </a:t>
              </a:r>
              <a:r>
                <a:rPr lang="en-US" sz="2187" dirty="0" err="1">
                  <a:solidFill>
                    <a:srgbClr val="4C4C4D"/>
                  </a:solidFill>
                  <a:latin typeface="Heebo"/>
                  <a:ea typeface="Heebo"/>
                  <a:cs typeface="Heebo"/>
                  <a:sym typeface="Heebo"/>
                </a:rPr>
                <a:t>en</a:t>
              </a:r>
              <a:r>
                <a:rPr lang="en-US" sz="2187" dirty="0">
                  <a:solidFill>
                    <a:srgbClr val="4C4C4D"/>
                  </a:solidFill>
                  <a:latin typeface="Heebo"/>
                  <a:ea typeface="Heebo"/>
                  <a:cs typeface="Heebo"/>
                  <a:sym typeface="Heebo"/>
                </a:rPr>
                <a:t> </a:t>
              </a:r>
              <a:r>
                <a:rPr lang="en-US" sz="2187" dirty="0" err="1">
                  <a:solidFill>
                    <a:srgbClr val="4C4C4D"/>
                  </a:solidFill>
                  <a:latin typeface="Heebo"/>
                  <a:ea typeface="Heebo"/>
                  <a:cs typeface="Heebo"/>
                  <a:sym typeface="Heebo"/>
                </a:rPr>
                <a:t>mettant</a:t>
              </a:r>
              <a:r>
                <a:rPr lang="en-US" sz="2187" dirty="0">
                  <a:solidFill>
                    <a:srgbClr val="4C4C4D"/>
                  </a:solidFill>
                  <a:latin typeface="Heebo"/>
                  <a:ea typeface="Heebo"/>
                  <a:cs typeface="Heebo"/>
                  <a:sym typeface="Heebo"/>
                </a:rPr>
                <a:t> </a:t>
              </a:r>
              <a:r>
                <a:rPr lang="en-US" sz="2187" dirty="0" err="1">
                  <a:solidFill>
                    <a:srgbClr val="4C4C4D"/>
                  </a:solidFill>
                  <a:latin typeface="Heebo"/>
                  <a:ea typeface="Heebo"/>
                  <a:cs typeface="Heebo"/>
                  <a:sym typeface="Heebo"/>
                </a:rPr>
                <a:t>l'accent</a:t>
              </a:r>
              <a:r>
                <a:rPr lang="en-US" sz="2187" dirty="0">
                  <a:solidFill>
                    <a:srgbClr val="4C4C4D"/>
                  </a:solidFill>
                  <a:latin typeface="Heebo"/>
                  <a:ea typeface="Heebo"/>
                  <a:cs typeface="Heebo"/>
                  <a:sym typeface="Heebo"/>
                </a:rPr>
                <a:t> sur les techniques et les technologies </a:t>
              </a:r>
              <a:r>
                <a:rPr lang="en-US" sz="2187" dirty="0" err="1">
                  <a:solidFill>
                    <a:srgbClr val="4C4C4D"/>
                  </a:solidFill>
                  <a:latin typeface="Heebo"/>
                  <a:ea typeface="Heebo"/>
                  <a:cs typeface="Heebo"/>
                  <a:sym typeface="Heebo"/>
                </a:rPr>
                <a:t>clés</a:t>
              </a:r>
              <a:r>
                <a:rPr lang="en-US" sz="2187" dirty="0">
                  <a:solidFill>
                    <a:srgbClr val="4C4C4D"/>
                  </a:solidFill>
                  <a:latin typeface="Heebo"/>
                  <a:ea typeface="Heebo"/>
                  <a:cs typeface="Heebo"/>
                  <a:sym typeface="Heebo"/>
                </a:rPr>
                <a:t> pour </a:t>
              </a:r>
              <a:r>
                <a:rPr lang="en-US" sz="2187" dirty="0" err="1">
                  <a:solidFill>
                    <a:srgbClr val="4C4C4D"/>
                  </a:solidFill>
                  <a:latin typeface="Heebo"/>
                  <a:ea typeface="Heebo"/>
                  <a:cs typeface="Heebo"/>
                  <a:sym typeface="Heebo"/>
                </a:rPr>
                <a:t>chaque</a:t>
              </a:r>
              <a:r>
                <a:rPr lang="en-US" sz="2187" dirty="0">
                  <a:solidFill>
                    <a:srgbClr val="4C4C4D"/>
                  </a:solidFill>
                  <a:latin typeface="Heebo"/>
                  <a:ea typeface="Heebo"/>
                  <a:cs typeface="Heebo"/>
                  <a:sym typeface="Heebo"/>
                </a:rPr>
                <a:t> phase.</a:t>
              </a:r>
            </a:p>
          </p:txBody>
        </p:sp>
      </p:grpSp>
      <p:grpSp>
        <p:nvGrpSpPr>
          <p:cNvPr id="14" name="Group 14">
            <a:extLst>
              <a:ext uri="{FF2B5EF4-FFF2-40B4-BE49-F238E27FC236}">
                <a16:creationId xmlns:a16="http://schemas.microsoft.com/office/drawing/2014/main" id="{BFEA4128-7237-AB4D-302F-6E89E7C395CD}"/>
              </a:ext>
            </a:extLst>
          </p:cNvPr>
          <p:cNvGrpSpPr/>
          <p:nvPr/>
        </p:nvGrpSpPr>
        <p:grpSpPr>
          <a:xfrm>
            <a:off x="987475" y="7530704"/>
            <a:ext cx="463154" cy="463154"/>
            <a:chOff x="0" y="0"/>
            <a:chExt cx="617538" cy="617538"/>
          </a:xfrm>
        </p:grpSpPr>
        <p:sp>
          <p:nvSpPr>
            <p:cNvPr id="15" name="Freeform 15">
              <a:extLst>
                <a:ext uri="{FF2B5EF4-FFF2-40B4-BE49-F238E27FC236}">
                  <a16:creationId xmlns:a16="http://schemas.microsoft.com/office/drawing/2014/main" id="{8B4B9B0A-E3BB-6D79-5D60-6DB90036DFB9}"/>
                </a:ext>
              </a:extLst>
            </p:cNvPr>
            <p:cNvSpPr/>
            <p:nvPr/>
          </p:nvSpPr>
          <p:spPr>
            <a:xfrm>
              <a:off x="0" y="0"/>
              <a:ext cx="617601" cy="617601"/>
            </a:xfrm>
            <a:custGeom>
              <a:avLst/>
              <a:gdLst/>
              <a:ahLst/>
              <a:cxnLst/>
              <a:rect l="l" t="t" r="r" b="b"/>
              <a:pathLst>
                <a:path w="617601" h="617601">
                  <a:moveTo>
                    <a:pt x="0" y="308737"/>
                  </a:moveTo>
                  <a:cubicBezTo>
                    <a:pt x="0" y="138303"/>
                    <a:pt x="138303" y="0"/>
                    <a:pt x="308737" y="0"/>
                  </a:cubicBezTo>
                  <a:cubicBezTo>
                    <a:pt x="310642" y="0"/>
                    <a:pt x="312547" y="889"/>
                    <a:pt x="313690" y="2413"/>
                  </a:cubicBezTo>
                  <a:lnTo>
                    <a:pt x="308737" y="6350"/>
                  </a:lnTo>
                  <a:lnTo>
                    <a:pt x="308737" y="0"/>
                  </a:lnTo>
                  <a:lnTo>
                    <a:pt x="308737" y="6350"/>
                  </a:lnTo>
                  <a:lnTo>
                    <a:pt x="308737" y="0"/>
                  </a:lnTo>
                  <a:cubicBezTo>
                    <a:pt x="479298" y="0"/>
                    <a:pt x="617601" y="138303"/>
                    <a:pt x="617601" y="308737"/>
                  </a:cubicBezTo>
                  <a:cubicBezTo>
                    <a:pt x="617601" y="311150"/>
                    <a:pt x="616204" y="313309"/>
                    <a:pt x="614045" y="314452"/>
                  </a:cubicBezTo>
                  <a:lnTo>
                    <a:pt x="611251" y="308737"/>
                  </a:lnTo>
                  <a:lnTo>
                    <a:pt x="617601" y="308737"/>
                  </a:lnTo>
                  <a:cubicBezTo>
                    <a:pt x="617601" y="479298"/>
                    <a:pt x="479298" y="617474"/>
                    <a:pt x="308864" y="617474"/>
                  </a:cubicBezTo>
                  <a:lnTo>
                    <a:pt x="308864" y="611124"/>
                  </a:lnTo>
                  <a:lnTo>
                    <a:pt x="308864" y="604774"/>
                  </a:lnTo>
                  <a:lnTo>
                    <a:pt x="308864" y="611124"/>
                  </a:lnTo>
                  <a:lnTo>
                    <a:pt x="308864" y="617474"/>
                  </a:lnTo>
                  <a:cubicBezTo>
                    <a:pt x="138303" y="617601"/>
                    <a:pt x="0" y="479298"/>
                    <a:pt x="0" y="308737"/>
                  </a:cubicBezTo>
                  <a:lnTo>
                    <a:pt x="6350" y="308737"/>
                  </a:lnTo>
                  <a:lnTo>
                    <a:pt x="0" y="308737"/>
                  </a:lnTo>
                  <a:moveTo>
                    <a:pt x="12700" y="308737"/>
                  </a:moveTo>
                  <a:lnTo>
                    <a:pt x="6350" y="308737"/>
                  </a:lnTo>
                  <a:lnTo>
                    <a:pt x="12700" y="308737"/>
                  </a:lnTo>
                  <a:cubicBezTo>
                    <a:pt x="12700" y="472313"/>
                    <a:pt x="145288" y="604901"/>
                    <a:pt x="308737" y="604901"/>
                  </a:cubicBezTo>
                  <a:cubicBezTo>
                    <a:pt x="312293" y="604901"/>
                    <a:pt x="315087" y="607695"/>
                    <a:pt x="315087" y="611251"/>
                  </a:cubicBezTo>
                  <a:cubicBezTo>
                    <a:pt x="315087" y="614807"/>
                    <a:pt x="312293" y="617601"/>
                    <a:pt x="308737" y="617601"/>
                  </a:cubicBezTo>
                  <a:cubicBezTo>
                    <a:pt x="305181" y="617601"/>
                    <a:pt x="302387" y="614807"/>
                    <a:pt x="302387" y="611251"/>
                  </a:cubicBezTo>
                  <a:cubicBezTo>
                    <a:pt x="302387" y="607695"/>
                    <a:pt x="305181" y="604901"/>
                    <a:pt x="308737" y="604901"/>
                  </a:cubicBezTo>
                  <a:cubicBezTo>
                    <a:pt x="472313" y="604901"/>
                    <a:pt x="604774" y="472313"/>
                    <a:pt x="604774" y="308864"/>
                  </a:cubicBezTo>
                  <a:cubicBezTo>
                    <a:pt x="604774" y="306451"/>
                    <a:pt x="606171" y="304292"/>
                    <a:pt x="608330" y="303149"/>
                  </a:cubicBezTo>
                  <a:lnTo>
                    <a:pt x="611124" y="308864"/>
                  </a:lnTo>
                  <a:lnTo>
                    <a:pt x="604774" y="308864"/>
                  </a:lnTo>
                  <a:cubicBezTo>
                    <a:pt x="604901" y="145288"/>
                    <a:pt x="472313" y="12700"/>
                    <a:pt x="308737" y="12700"/>
                  </a:cubicBezTo>
                  <a:cubicBezTo>
                    <a:pt x="306832" y="12700"/>
                    <a:pt x="304927" y="11811"/>
                    <a:pt x="303784" y="10287"/>
                  </a:cubicBezTo>
                  <a:lnTo>
                    <a:pt x="308737" y="6350"/>
                  </a:lnTo>
                  <a:lnTo>
                    <a:pt x="308737" y="12700"/>
                  </a:lnTo>
                  <a:cubicBezTo>
                    <a:pt x="145288" y="12700"/>
                    <a:pt x="12700" y="145288"/>
                    <a:pt x="12700" y="308737"/>
                  </a:cubicBezTo>
                  <a:close/>
                </a:path>
              </a:pathLst>
            </a:custGeom>
            <a:solidFill>
              <a:srgbClr val="FFFFFF"/>
            </a:solidFill>
          </p:spPr>
        </p:sp>
      </p:grpSp>
    </p:spTree>
    <p:extLst>
      <p:ext uri="{BB962C8B-B14F-4D97-AF65-F5344CB8AC3E}">
        <p14:creationId xmlns:p14="http://schemas.microsoft.com/office/powerpoint/2010/main" val="3990947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0F0F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p:nvPr/>
        </p:nvGrpSpPr>
        <p:grpSpPr>
          <a:xfrm>
            <a:off x="992237" y="1357015"/>
            <a:ext cx="11378678" cy="1034059"/>
            <a:chOff x="0" y="0"/>
            <a:chExt cx="15171571" cy="1378746"/>
          </a:xfrm>
        </p:grpSpPr>
        <p:sp>
          <p:nvSpPr>
            <p:cNvPr id="7" name="Freeform 7"/>
            <p:cNvSpPr/>
            <p:nvPr/>
          </p:nvSpPr>
          <p:spPr>
            <a:xfrm>
              <a:off x="0" y="0"/>
              <a:ext cx="15171572" cy="1378746"/>
            </a:xfrm>
            <a:custGeom>
              <a:avLst/>
              <a:gdLst/>
              <a:ahLst/>
              <a:cxnLst/>
              <a:rect l="l" t="t" r="r" b="b"/>
              <a:pathLst>
                <a:path w="15171572" h="1378746">
                  <a:moveTo>
                    <a:pt x="0" y="0"/>
                  </a:moveTo>
                  <a:lnTo>
                    <a:pt x="15171572" y="0"/>
                  </a:lnTo>
                  <a:lnTo>
                    <a:pt x="15171572" y="1378746"/>
                  </a:lnTo>
                  <a:lnTo>
                    <a:pt x="0" y="1378746"/>
                  </a:lnTo>
                  <a:close/>
                </a:path>
              </a:pathLst>
            </a:custGeom>
            <a:solidFill>
              <a:srgbClr val="000000">
                <a:alpha val="0"/>
              </a:srgbClr>
            </a:solidFill>
          </p:spPr>
        </p:sp>
        <p:sp>
          <p:nvSpPr>
            <p:cNvPr id="8" name="TextBox 8"/>
            <p:cNvSpPr txBox="1"/>
            <p:nvPr/>
          </p:nvSpPr>
          <p:spPr>
            <a:xfrm>
              <a:off x="0" y="-47625"/>
              <a:ext cx="15171571" cy="1426371"/>
            </a:xfrm>
            <a:prstGeom prst="rect">
              <a:avLst/>
            </a:prstGeom>
          </p:spPr>
          <p:txBody>
            <a:bodyPr lIns="0" tIns="0" rIns="0" bIns="0" rtlCol="0" anchor="t"/>
            <a:lstStyle/>
            <a:p>
              <a:pPr algn="l">
                <a:lnSpc>
                  <a:spcPts val="6937"/>
                </a:lnSpc>
              </a:pPr>
              <a:r>
                <a:rPr lang="en-US" sz="5562" b="1">
                  <a:solidFill>
                    <a:srgbClr val="152D47"/>
                  </a:solidFill>
                  <a:latin typeface="Crimson Pro Bold"/>
                  <a:ea typeface="Crimson Pro Bold"/>
                  <a:cs typeface="Crimson Pro Bold"/>
                  <a:sym typeface="Crimson Pro Bold"/>
                </a:rPr>
                <a:t>Collecte et Ingestion des Données</a:t>
              </a:r>
            </a:p>
          </p:txBody>
        </p:sp>
      </p:grpSp>
      <p:grpSp>
        <p:nvGrpSpPr>
          <p:cNvPr id="9" name="Group 9"/>
          <p:cNvGrpSpPr/>
          <p:nvPr/>
        </p:nvGrpSpPr>
        <p:grpSpPr>
          <a:xfrm>
            <a:off x="992237" y="2951709"/>
            <a:ext cx="4585501" cy="536544"/>
            <a:chOff x="0" y="0"/>
            <a:chExt cx="5047060" cy="590550"/>
          </a:xfrm>
        </p:grpSpPr>
        <p:sp>
          <p:nvSpPr>
            <p:cNvPr id="10" name="Freeform 10"/>
            <p:cNvSpPr/>
            <p:nvPr/>
          </p:nvSpPr>
          <p:spPr>
            <a:xfrm>
              <a:off x="0" y="0"/>
              <a:ext cx="5047060" cy="590550"/>
            </a:xfrm>
            <a:custGeom>
              <a:avLst/>
              <a:gdLst/>
              <a:ahLst/>
              <a:cxnLst/>
              <a:rect l="l" t="t" r="r" b="b"/>
              <a:pathLst>
                <a:path w="5047060" h="590550">
                  <a:moveTo>
                    <a:pt x="0" y="0"/>
                  </a:moveTo>
                  <a:lnTo>
                    <a:pt x="5047060" y="0"/>
                  </a:lnTo>
                  <a:lnTo>
                    <a:pt x="5047060" y="590550"/>
                  </a:lnTo>
                  <a:lnTo>
                    <a:pt x="0" y="590550"/>
                  </a:lnTo>
                  <a:close/>
                </a:path>
              </a:pathLst>
            </a:custGeom>
            <a:solidFill>
              <a:srgbClr val="000000">
                <a:alpha val="0"/>
              </a:srgbClr>
            </a:solidFill>
          </p:spPr>
        </p:sp>
        <p:sp>
          <p:nvSpPr>
            <p:cNvPr id="11" name="TextBox 11"/>
            <p:cNvSpPr txBox="1"/>
            <p:nvPr/>
          </p:nvSpPr>
          <p:spPr>
            <a:xfrm>
              <a:off x="0" y="-28575"/>
              <a:ext cx="5047060" cy="619125"/>
            </a:xfrm>
            <a:prstGeom prst="rect">
              <a:avLst/>
            </a:prstGeom>
          </p:spPr>
          <p:txBody>
            <a:bodyPr lIns="0" tIns="0" rIns="0" bIns="0" rtlCol="0" anchor="t"/>
            <a:lstStyle/>
            <a:p>
              <a:pPr algn="l">
                <a:lnSpc>
                  <a:spcPts val="3437"/>
                </a:lnSpc>
              </a:pPr>
              <a:r>
                <a:rPr lang="en-US" sz="2750" b="1">
                  <a:solidFill>
                    <a:srgbClr val="152D47"/>
                  </a:solidFill>
                  <a:latin typeface="Crimson Pro Bold"/>
                  <a:ea typeface="Crimson Pro Bold"/>
                  <a:cs typeface="Crimson Pro Bold"/>
                  <a:sym typeface="Crimson Pro Bold"/>
                </a:rPr>
                <a:t>Identification des Sources</a:t>
              </a:r>
            </a:p>
          </p:txBody>
        </p:sp>
      </p:grpSp>
      <p:grpSp>
        <p:nvGrpSpPr>
          <p:cNvPr id="12" name="Group 12"/>
          <p:cNvGrpSpPr/>
          <p:nvPr/>
        </p:nvGrpSpPr>
        <p:grpSpPr>
          <a:xfrm>
            <a:off x="992238" y="3678139"/>
            <a:ext cx="7805886" cy="907256"/>
            <a:chOff x="0" y="0"/>
            <a:chExt cx="10407848" cy="1209675"/>
          </a:xfrm>
        </p:grpSpPr>
        <p:sp>
          <p:nvSpPr>
            <p:cNvPr id="13" name="Freeform 13"/>
            <p:cNvSpPr/>
            <p:nvPr/>
          </p:nvSpPr>
          <p:spPr>
            <a:xfrm>
              <a:off x="0" y="0"/>
              <a:ext cx="10407848" cy="1209675"/>
            </a:xfrm>
            <a:custGeom>
              <a:avLst/>
              <a:gdLst/>
              <a:ahLst/>
              <a:cxnLst/>
              <a:rect l="l" t="t" r="r" b="b"/>
              <a:pathLst>
                <a:path w="10407848" h="1209675">
                  <a:moveTo>
                    <a:pt x="0" y="0"/>
                  </a:moveTo>
                  <a:lnTo>
                    <a:pt x="10407848" y="0"/>
                  </a:lnTo>
                  <a:lnTo>
                    <a:pt x="10407848" y="1209675"/>
                  </a:lnTo>
                  <a:lnTo>
                    <a:pt x="0" y="1209675"/>
                  </a:lnTo>
                  <a:close/>
                </a:path>
              </a:pathLst>
            </a:custGeom>
            <a:solidFill>
              <a:srgbClr val="000000">
                <a:alpha val="0"/>
              </a:srgbClr>
            </a:solidFill>
          </p:spPr>
        </p:sp>
        <p:sp>
          <p:nvSpPr>
            <p:cNvPr id="14" name="TextBox 14"/>
            <p:cNvSpPr txBox="1"/>
            <p:nvPr/>
          </p:nvSpPr>
          <p:spPr>
            <a:xfrm>
              <a:off x="0" y="-85725"/>
              <a:ext cx="10407848" cy="1295400"/>
            </a:xfrm>
            <a:prstGeom prst="rect">
              <a:avLst/>
            </a:prstGeom>
          </p:spPr>
          <p:txBody>
            <a:bodyPr lIns="0" tIns="0" rIns="0" bIns="0" rtlCol="0" anchor="t"/>
            <a:lstStyle/>
            <a:p>
              <a:pPr marL="329902" lvl="1" indent="-164951" algn="l">
                <a:lnSpc>
                  <a:spcPts val="3562"/>
                </a:lnSpc>
                <a:buFont typeface="Arial"/>
                <a:buChar char="•"/>
              </a:pPr>
              <a:r>
                <a:rPr lang="en-US" sz="2187">
                  <a:solidFill>
                    <a:srgbClr val="4C4C4D"/>
                  </a:solidFill>
                  <a:latin typeface="Heebo"/>
                  <a:ea typeface="Heebo"/>
                  <a:cs typeface="Heebo"/>
                  <a:sym typeface="Heebo"/>
                </a:rPr>
                <a:t>Bases de données scientifiques (PubMed, ArXiv, IEEE, etc.)</a:t>
              </a:r>
            </a:p>
          </p:txBody>
        </p:sp>
      </p:grpSp>
      <p:grpSp>
        <p:nvGrpSpPr>
          <p:cNvPr id="15" name="Group 15"/>
          <p:cNvGrpSpPr/>
          <p:nvPr/>
        </p:nvGrpSpPr>
        <p:grpSpPr>
          <a:xfrm>
            <a:off x="992238" y="4684514"/>
            <a:ext cx="7805886" cy="453629"/>
            <a:chOff x="0" y="0"/>
            <a:chExt cx="10407848" cy="604838"/>
          </a:xfrm>
        </p:grpSpPr>
        <p:sp>
          <p:nvSpPr>
            <p:cNvPr id="16" name="Freeform 16"/>
            <p:cNvSpPr/>
            <p:nvPr/>
          </p:nvSpPr>
          <p:spPr>
            <a:xfrm>
              <a:off x="0" y="0"/>
              <a:ext cx="10407848" cy="604838"/>
            </a:xfrm>
            <a:custGeom>
              <a:avLst/>
              <a:gdLst/>
              <a:ahLst/>
              <a:cxnLst/>
              <a:rect l="l" t="t" r="r" b="b"/>
              <a:pathLst>
                <a:path w="10407848" h="604838">
                  <a:moveTo>
                    <a:pt x="0" y="0"/>
                  </a:moveTo>
                  <a:lnTo>
                    <a:pt x="10407848" y="0"/>
                  </a:lnTo>
                  <a:lnTo>
                    <a:pt x="10407848" y="604838"/>
                  </a:lnTo>
                  <a:lnTo>
                    <a:pt x="0" y="604838"/>
                  </a:lnTo>
                  <a:close/>
                </a:path>
              </a:pathLst>
            </a:custGeom>
            <a:solidFill>
              <a:srgbClr val="000000">
                <a:alpha val="0"/>
              </a:srgbClr>
            </a:solidFill>
          </p:spPr>
        </p:sp>
        <p:sp>
          <p:nvSpPr>
            <p:cNvPr id="17" name="TextBox 17"/>
            <p:cNvSpPr txBox="1"/>
            <p:nvPr/>
          </p:nvSpPr>
          <p:spPr>
            <a:xfrm>
              <a:off x="0" y="-85725"/>
              <a:ext cx="10407848" cy="690563"/>
            </a:xfrm>
            <a:prstGeom prst="rect">
              <a:avLst/>
            </a:prstGeom>
          </p:spPr>
          <p:txBody>
            <a:bodyPr lIns="0" tIns="0" rIns="0" bIns="0" rtlCol="0" anchor="t"/>
            <a:lstStyle/>
            <a:p>
              <a:pPr marL="329902" lvl="1" indent="-164951" algn="l">
                <a:lnSpc>
                  <a:spcPts val="3562"/>
                </a:lnSpc>
                <a:buFont typeface="Arial"/>
                <a:buChar char="•"/>
              </a:pPr>
              <a:r>
                <a:rPr lang="en-US" sz="2187">
                  <a:solidFill>
                    <a:srgbClr val="4C4C4D"/>
                  </a:solidFill>
                  <a:latin typeface="Heebo"/>
                  <a:ea typeface="Heebo"/>
                  <a:cs typeface="Heebo"/>
                  <a:sym typeface="Heebo"/>
                </a:rPr>
                <a:t>Documents internes</a:t>
              </a:r>
            </a:p>
          </p:txBody>
        </p:sp>
      </p:grpSp>
      <p:grpSp>
        <p:nvGrpSpPr>
          <p:cNvPr id="18" name="Group 18"/>
          <p:cNvGrpSpPr/>
          <p:nvPr/>
        </p:nvGrpSpPr>
        <p:grpSpPr>
          <a:xfrm>
            <a:off x="992238" y="5237261"/>
            <a:ext cx="7805886" cy="453629"/>
            <a:chOff x="0" y="0"/>
            <a:chExt cx="10407848" cy="604838"/>
          </a:xfrm>
        </p:grpSpPr>
        <p:sp>
          <p:nvSpPr>
            <p:cNvPr id="19" name="Freeform 19"/>
            <p:cNvSpPr/>
            <p:nvPr/>
          </p:nvSpPr>
          <p:spPr>
            <a:xfrm>
              <a:off x="0" y="0"/>
              <a:ext cx="10407848" cy="604838"/>
            </a:xfrm>
            <a:custGeom>
              <a:avLst/>
              <a:gdLst/>
              <a:ahLst/>
              <a:cxnLst/>
              <a:rect l="l" t="t" r="r" b="b"/>
              <a:pathLst>
                <a:path w="10407848" h="604838">
                  <a:moveTo>
                    <a:pt x="0" y="0"/>
                  </a:moveTo>
                  <a:lnTo>
                    <a:pt x="10407848" y="0"/>
                  </a:lnTo>
                  <a:lnTo>
                    <a:pt x="10407848" y="604838"/>
                  </a:lnTo>
                  <a:lnTo>
                    <a:pt x="0" y="604838"/>
                  </a:lnTo>
                  <a:close/>
                </a:path>
              </a:pathLst>
            </a:custGeom>
            <a:solidFill>
              <a:srgbClr val="000000">
                <a:alpha val="0"/>
              </a:srgbClr>
            </a:solidFill>
          </p:spPr>
        </p:sp>
        <p:sp>
          <p:nvSpPr>
            <p:cNvPr id="20" name="TextBox 20"/>
            <p:cNvSpPr txBox="1"/>
            <p:nvPr/>
          </p:nvSpPr>
          <p:spPr>
            <a:xfrm>
              <a:off x="0" y="-85725"/>
              <a:ext cx="10407848" cy="690563"/>
            </a:xfrm>
            <a:prstGeom prst="rect">
              <a:avLst/>
            </a:prstGeom>
          </p:spPr>
          <p:txBody>
            <a:bodyPr lIns="0" tIns="0" rIns="0" bIns="0" rtlCol="0" anchor="t"/>
            <a:lstStyle/>
            <a:p>
              <a:pPr marL="329902" lvl="1" indent="-164951" algn="l">
                <a:lnSpc>
                  <a:spcPts val="3562"/>
                </a:lnSpc>
                <a:buFont typeface="Arial"/>
                <a:buChar char="•"/>
              </a:pPr>
              <a:r>
                <a:rPr lang="en-US" sz="2187">
                  <a:solidFill>
                    <a:srgbClr val="4C4C4D"/>
                  </a:solidFill>
                  <a:latin typeface="Heebo"/>
                  <a:ea typeface="Heebo"/>
                  <a:cs typeface="Heebo"/>
                  <a:sym typeface="Heebo"/>
                </a:rPr>
                <a:t>Articles de recherche</a:t>
              </a:r>
            </a:p>
          </p:txBody>
        </p:sp>
      </p:grpSp>
      <p:grpSp>
        <p:nvGrpSpPr>
          <p:cNvPr id="21" name="Group 21"/>
          <p:cNvGrpSpPr/>
          <p:nvPr/>
        </p:nvGrpSpPr>
        <p:grpSpPr>
          <a:xfrm>
            <a:off x="9499401" y="2951709"/>
            <a:ext cx="3544044" cy="442912"/>
            <a:chOff x="0" y="0"/>
            <a:chExt cx="4725392" cy="590550"/>
          </a:xfrm>
        </p:grpSpPr>
        <p:sp>
          <p:nvSpPr>
            <p:cNvPr id="22" name="Freeform 22"/>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23" name="TextBox 23"/>
            <p:cNvSpPr txBox="1"/>
            <p:nvPr/>
          </p:nvSpPr>
          <p:spPr>
            <a:xfrm>
              <a:off x="0" y="-28575"/>
              <a:ext cx="4725392" cy="619125"/>
            </a:xfrm>
            <a:prstGeom prst="rect">
              <a:avLst/>
            </a:prstGeom>
          </p:spPr>
          <p:txBody>
            <a:bodyPr lIns="0" tIns="0" rIns="0" bIns="0" rtlCol="0" anchor="t"/>
            <a:lstStyle/>
            <a:p>
              <a:pPr algn="l">
                <a:lnSpc>
                  <a:spcPts val="3437"/>
                </a:lnSpc>
              </a:pPr>
              <a:r>
                <a:rPr lang="en-US" sz="2750" b="1">
                  <a:solidFill>
                    <a:srgbClr val="152D47"/>
                  </a:solidFill>
                  <a:latin typeface="Crimson Pro Bold"/>
                  <a:ea typeface="Crimson Pro Bold"/>
                  <a:cs typeface="Crimson Pro Bold"/>
                  <a:sym typeface="Crimson Pro Bold"/>
                </a:rPr>
                <a:t>Extraction des Données</a:t>
              </a:r>
            </a:p>
          </p:txBody>
        </p:sp>
      </p:grpSp>
      <p:grpSp>
        <p:nvGrpSpPr>
          <p:cNvPr id="24" name="Group 24"/>
          <p:cNvGrpSpPr/>
          <p:nvPr/>
        </p:nvGrpSpPr>
        <p:grpSpPr>
          <a:xfrm>
            <a:off x="9499401" y="3678139"/>
            <a:ext cx="7805886" cy="907256"/>
            <a:chOff x="0" y="0"/>
            <a:chExt cx="10407848" cy="1209675"/>
          </a:xfrm>
        </p:grpSpPr>
        <p:sp>
          <p:nvSpPr>
            <p:cNvPr id="25" name="Freeform 25"/>
            <p:cNvSpPr/>
            <p:nvPr/>
          </p:nvSpPr>
          <p:spPr>
            <a:xfrm>
              <a:off x="0" y="0"/>
              <a:ext cx="10407848" cy="1209675"/>
            </a:xfrm>
            <a:custGeom>
              <a:avLst/>
              <a:gdLst/>
              <a:ahLst/>
              <a:cxnLst/>
              <a:rect l="l" t="t" r="r" b="b"/>
              <a:pathLst>
                <a:path w="10407848" h="1209675">
                  <a:moveTo>
                    <a:pt x="0" y="0"/>
                  </a:moveTo>
                  <a:lnTo>
                    <a:pt x="10407848" y="0"/>
                  </a:lnTo>
                  <a:lnTo>
                    <a:pt x="10407848" y="1209675"/>
                  </a:lnTo>
                  <a:lnTo>
                    <a:pt x="0" y="1209675"/>
                  </a:lnTo>
                  <a:close/>
                </a:path>
              </a:pathLst>
            </a:custGeom>
            <a:solidFill>
              <a:srgbClr val="000000">
                <a:alpha val="0"/>
              </a:srgbClr>
            </a:solidFill>
          </p:spPr>
        </p:sp>
        <p:sp>
          <p:nvSpPr>
            <p:cNvPr id="26" name="TextBox 26"/>
            <p:cNvSpPr txBox="1"/>
            <p:nvPr/>
          </p:nvSpPr>
          <p:spPr>
            <a:xfrm>
              <a:off x="0" y="-85725"/>
              <a:ext cx="10407848" cy="1295400"/>
            </a:xfrm>
            <a:prstGeom prst="rect">
              <a:avLst/>
            </a:prstGeom>
          </p:spPr>
          <p:txBody>
            <a:bodyPr lIns="0" tIns="0" rIns="0" bIns="0" rtlCol="0" anchor="t"/>
            <a:lstStyle/>
            <a:p>
              <a:pPr marL="329902" lvl="1" indent="-164951" algn="l">
                <a:lnSpc>
                  <a:spcPts val="3562"/>
                </a:lnSpc>
                <a:buFont typeface="Arial"/>
                <a:buChar char="•"/>
              </a:pPr>
              <a:r>
                <a:rPr lang="en-US" sz="2187">
                  <a:solidFill>
                    <a:srgbClr val="4C4C4D"/>
                  </a:solidFill>
                  <a:latin typeface="Heebo"/>
                  <a:ea typeface="Heebo"/>
                  <a:cs typeface="Heebo"/>
                  <a:sym typeface="Heebo"/>
                </a:rPr>
                <a:t>Récupération en texte brut ou formats structurés (PDF, XML, JSON)</a:t>
              </a:r>
            </a:p>
          </p:txBody>
        </p:sp>
      </p:grpSp>
      <p:grpSp>
        <p:nvGrpSpPr>
          <p:cNvPr id="27" name="Group 27"/>
          <p:cNvGrpSpPr/>
          <p:nvPr/>
        </p:nvGrpSpPr>
        <p:grpSpPr>
          <a:xfrm>
            <a:off x="9499401" y="4684514"/>
            <a:ext cx="7805886" cy="453629"/>
            <a:chOff x="0" y="0"/>
            <a:chExt cx="10407848" cy="604838"/>
          </a:xfrm>
        </p:grpSpPr>
        <p:sp>
          <p:nvSpPr>
            <p:cNvPr id="28" name="Freeform 28"/>
            <p:cNvSpPr/>
            <p:nvPr/>
          </p:nvSpPr>
          <p:spPr>
            <a:xfrm>
              <a:off x="0" y="0"/>
              <a:ext cx="10407848" cy="604838"/>
            </a:xfrm>
            <a:custGeom>
              <a:avLst/>
              <a:gdLst/>
              <a:ahLst/>
              <a:cxnLst/>
              <a:rect l="l" t="t" r="r" b="b"/>
              <a:pathLst>
                <a:path w="10407848" h="604838">
                  <a:moveTo>
                    <a:pt x="0" y="0"/>
                  </a:moveTo>
                  <a:lnTo>
                    <a:pt x="10407848" y="0"/>
                  </a:lnTo>
                  <a:lnTo>
                    <a:pt x="10407848" y="604838"/>
                  </a:lnTo>
                  <a:lnTo>
                    <a:pt x="0" y="604838"/>
                  </a:lnTo>
                  <a:close/>
                </a:path>
              </a:pathLst>
            </a:custGeom>
            <a:solidFill>
              <a:srgbClr val="000000">
                <a:alpha val="0"/>
              </a:srgbClr>
            </a:solidFill>
          </p:spPr>
        </p:sp>
        <p:sp>
          <p:nvSpPr>
            <p:cNvPr id="29" name="TextBox 29"/>
            <p:cNvSpPr txBox="1"/>
            <p:nvPr/>
          </p:nvSpPr>
          <p:spPr>
            <a:xfrm>
              <a:off x="0" y="-85725"/>
              <a:ext cx="10407848" cy="690563"/>
            </a:xfrm>
            <a:prstGeom prst="rect">
              <a:avLst/>
            </a:prstGeom>
          </p:spPr>
          <p:txBody>
            <a:bodyPr lIns="0" tIns="0" rIns="0" bIns="0" rtlCol="0" anchor="t"/>
            <a:lstStyle/>
            <a:p>
              <a:pPr marL="329902" lvl="1" indent="-164951" algn="l">
                <a:lnSpc>
                  <a:spcPts val="3562"/>
                </a:lnSpc>
                <a:buFont typeface="Arial"/>
                <a:buChar char="•"/>
              </a:pPr>
              <a:r>
                <a:rPr lang="en-US" sz="2187">
                  <a:solidFill>
                    <a:srgbClr val="4C4C4D"/>
                  </a:solidFill>
                  <a:latin typeface="Heebo"/>
                  <a:ea typeface="Heebo"/>
                  <a:cs typeface="Heebo"/>
                  <a:sym typeface="Heebo"/>
                </a:rPr>
                <a:t>Prétraitement : nettoyage du texte</a:t>
              </a:r>
            </a:p>
          </p:txBody>
        </p:sp>
      </p:grpSp>
      <p:grpSp>
        <p:nvGrpSpPr>
          <p:cNvPr id="30" name="Group 30"/>
          <p:cNvGrpSpPr/>
          <p:nvPr/>
        </p:nvGrpSpPr>
        <p:grpSpPr>
          <a:xfrm>
            <a:off x="9499401" y="5237261"/>
            <a:ext cx="7805886" cy="907256"/>
            <a:chOff x="0" y="0"/>
            <a:chExt cx="10407848" cy="1209675"/>
          </a:xfrm>
        </p:grpSpPr>
        <p:sp>
          <p:nvSpPr>
            <p:cNvPr id="31" name="Freeform 31"/>
            <p:cNvSpPr/>
            <p:nvPr/>
          </p:nvSpPr>
          <p:spPr>
            <a:xfrm>
              <a:off x="0" y="0"/>
              <a:ext cx="10407848" cy="1209675"/>
            </a:xfrm>
            <a:custGeom>
              <a:avLst/>
              <a:gdLst/>
              <a:ahLst/>
              <a:cxnLst/>
              <a:rect l="l" t="t" r="r" b="b"/>
              <a:pathLst>
                <a:path w="10407848" h="1209675">
                  <a:moveTo>
                    <a:pt x="0" y="0"/>
                  </a:moveTo>
                  <a:lnTo>
                    <a:pt x="10407848" y="0"/>
                  </a:lnTo>
                  <a:lnTo>
                    <a:pt x="10407848" y="1209675"/>
                  </a:lnTo>
                  <a:lnTo>
                    <a:pt x="0" y="1209675"/>
                  </a:lnTo>
                  <a:close/>
                </a:path>
              </a:pathLst>
            </a:custGeom>
            <a:solidFill>
              <a:srgbClr val="000000">
                <a:alpha val="0"/>
              </a:srgbClr>
            </a:solidFill>
          </p:spPr>
        </p:sp>
        <p:sp>
          <p:nvSpPr>
            <p:cNvPr id="32" name="TextBox 32"/>
            <p:cNvSpPr txBox="1"/>
            <p:nvPr/>
          </p:nvSpPr>
          <p:spPr>
            <a:xfrm>
              <a:off x="0" y="-85725"/>
              <a:ext cx="10407848" cy="1295400"/>
            </a:xfrm>
            <a:prstGeom prst="rect">
              <a:avLst/>
            </a:prstGeom>
          </p:spPr>
          <p:txBody>
            <a:bodyPr lIns="0" tIns="0" rIns="0" bIns="0" rtlCol="0" anchor="t"/>
            <a:lstStyle/>
            <a:p>
              <a:pPr marL="329902" lvl="1" indent="-164951" algn="l">
                <a:lnSpc>
                  <a:spcPts val="3562"/>
                </a:lnSpc>
                <a:buFont typeface="Arial"/>
                <a:buChar char="•"/>
              </a:pPr>
              <a:r>
                <a:rPr lang="en-US" sz="2187">
                  <a:solidFill>
                    <a:srgbClr val="4C4C4D"/>
                  </a:solidFill>
                  <a:latin typeface="Heebo"/>
                  <a:ea typeface="Heebo"/>
                  <a:cs typeface="Heebo"/>
                  <a:sym typeface="Heebo"/>
                </a:rPr>
                <a:t>Suppression des métadonnées inutiles, correction des erreurs OCR</a:t>
              </a:r>
            </a:p>
          </p:txBody>
        </p:sp>
      </p:grpSp>
      <p:grpSp>
        <p:nvGrpSpPr>
          <p:cNvPr id="33" name="Group 33"/>
          <p:cNvGrpSpPr/>
          <p:nvPr/>
        </p:nvGrpSpPr>
        <p:grpSpPr>
          <a:xfrm>
            <a:off x="9499401" y="6243638"/>
            <a:ext cx="7805886" cy="907256"/>
            <a:chOff x="0" y="0"/>
            <a:chExt cx="10407848" cy="1209675"/>
          </a:xfrm>
        </p:grpSpPr>
        <p:sp>
          <p:nvSpPr>
            <p:cNvPr id="34" name="Freeform 34"/>
            <p:cNvSpPr/>
            <p:nvPr/>
          </p:nvSpPr>
          <p:spPr>
            <a:xfrm>
              <a:off x="0" y="0"/>
              <a:ext cx="10407848" cy="1209675"/>
            </a:xfrm>
            <a:custGeom>
              <a:avLst/>
              <a:gdLst/>
              <a:ahLst/>
              <a:cxnLst/>
              <a:rect l="l" t="t" r="r" b="b"/>
              <a:pathLst>
                <a:path w="10407848" h="1209675">
                  <a:moveTo>
                    <a:pt x="0" y="0"/>
                  </a:moveTo>
                  <a:lnTo>
                    <a:pt x="10407848" y="0"/>
                  </a:lnTo>
                  <a:lnTo>
                    <a:pt x="10407848" y="1209675"/>
                  </a:lnTo>
                  <a:lnTo>
                    <a:pt x="0" y="1209675"/>
                  </a:lnTo>
                  <a:close/>
                </a:path>
              </a:pathLst>
            </a:custGeom>
            <a:solidFill>
              <a:srgbClr val="000000">
                <a:alpha val="0"/>
              </a:srgbClr>
            </a:solidFill>
          </p:spPr>
        </p:sp>
        <p:sp>
          <p:nvSpPr>
            <p:cNvPr id="35" name="TextBox 35"/>
            <p:cNvSpPr txBox="1"/>
            <p:nvPr/>
          </p:nvSpPr>
          <p:spPr>
            <a:xfrm>
              <a:off x="0" y="-85725"/>
              <a:ext cx="10407848" cy="1295400"/>
            </a:xfrm>
            <a:prstGeom prst="rect">
              <a:avLst/>
            </a:prstGeom>
          </p:spPr>
          <p:txBody>
            <a:bodyPr lIns="0" tIns="0" rIns="0" bIns="0" rtlCol="0" anchor="t"/>
            <a:lstStyle/>
            <a:p>
              <a:pPr marL="329902" lvl="1" indent="-164951" algn="l">
                <a:lnSpc>
                  <a:spcPts val="3562"/>
                </a:lnSpc>
                <a:buFont typeface="Arial"/>
                <a:buChar char="•"/>
              </a:pPr>
              <a:r>
                <a:rPr lang="en-US" sz="2187">
                  <a:solidFill>
                    <a:srgbClr val="4C4C4D"/>
                  </a:solidFill>
                  <a:latin typeface="Heebo"/>
                  <a:ea typeface="Heebo"/>
                  <a:cs typeface="Heebo"/>
                  <a:sym typeface="Heebo"/>
                </a:rPr>
                <a:t>Tokenization et segmentation : division en passages cohérents (paragraphes, sections)</a:t>
              </a:r>
            </a:p>
          </p:txBody>
        </p:sp>
      </p:grpSp>
      <p:grpSp>
        <p:nvGrpSpPr>
          <p:cNvPr id="36" name="Group 36"/>
          <p:cNvGrpSpPr/>
          <p:nvPr/>
        </p:nvGrpSpPr>
        <p:grpSpPr>
          <a:xfrm>
            <a:off x="992238" y="7568952"/>
            <a:ext cx="16303526" cy="1360885"/>
            <a:chOff x="0" y="0"/>
            <a:chExt cx="21738035" cy="1814513"/>
          </a:xfrm>
        </p:grpSpPr>
        <p:sp>
          <p:nvSpPr>
            <p:cNvPr id="37" name="Freeform 37"/>
            <p:cNvSpPr/>
            <p:nvPr/>
          </p:nvSpPr>
          <p:spPr>
            <a:xfrm>
              <a:off x="0" y="0"/>
              <a:ext cx="21738034" cy="1814513"/>
            </a:xfrm>
            <a:custGeom>
              <a:avLst/>
              <a:gdLst/>
              <a:ahLst/>
              <a:cxnLst/>
              <a:rect l="l" t="t" r="r" b="b"/>
              <a:pathLst>
                <a:path w="21738034" h="1814513">
                  <a:moveTo>
                    <a:pt x="0" y="0"/>
                  </a:moveTo>
                  <a:lnTo>
                    <a:pt x="21738034" y="0"/>
                  </a:lnTo>
                  <a:lnTo>
                    <a:pt x="21738034" y="1814513"/>
                  </a:lnTo>
                  <a:lnTo>
                    <a:pt x="0" y="1814513"/>
                  </a:lnTo>
                  <a:close/>
                </a:path>
              </a:pathLst>
            </a:custGeom>
            <a:solidFill>
              <a:srgbClr val="000000">
                <a:alpha val="0"/>
              </a:srgbClr>
            </a:solidFill>
          </p:spPr>
        </p:sp>
        <p:sp>
          <p:nvSpPr>
            <p:cNvPr id="38" name="TextBox 38"/>
            <p:cNvSpPr txBox="1"/>
            <p:nvPr/>
          </p:nvSpPr>
          <p:spPr>
            <a:xfrm>
              <a:off x="0" y="-85725"/>
              <a:ext cx="21738035" cy="1900238"/>
            </a:xfrm>
            <a:prstGeom prst="rect">
              <a:avLst/>
            </a:prstGeom>
          </p:spPr>
          <p:txBody>
            <a:bodyPr lIns="0" tIns="0" rIns="0" bIns="0" rtlCol="0" anchor="t"/>
            <a:lstStyle/>
            <a:p>
              <a:pPr algn="l">
                <a:lnSpc>
                  <a:spcPts val="3562"/>
                </a:lnSpc>
              </a:pPr>
              <a:r>
                <a:rPr lang="en-US" sz="2187">
                  <a:solidFill>
                    <a:srgbClr val="4C4C4D"/>
                  </a:solidFill>
                  <a:latin typeface="Heebo"/>
                  <a:ea typeface="Heebo"/>
                  <a:cs typeface="Heebo"/>
                  <a:sym typeface="Heebo"/>
                </a:rPr>
                <a:t>La première étape cruciale est la collecte et l'ingestion des données. Nous identifions des sources variées, allant des bases de données scientifiques renommées aux documents internes. L'extraction des données est suivie d'un prétraitement rigoureux pour garantir la qualité du texte.</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0F0F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grpSp>
        <p:nvGrpSpPr>
          <p:cNvPr id="7" name="Group 7"/>
          <p:cNvGrpSpPr/>
          <p:nvPr/>
        </p:nvGrpSpPr>
        <p:grpSpPr>
          <a:xfrm>
            <a:off x="7729686" y="1273522"/>
            <a:ext cx="9686776" cy="904078"/>
            <a:chOff x="0" y="0"/>
            <a:chExt cx="12915702" cy="1205438"/>
          </a:xfrm>
        </p:grpSpPr>
        <p:sp>
          <p:nvSpPr>
            <p:cNvPr id="8" name="Freeform 8"/>
            <p:cNvSpPr/>
            <p:nvPr/>
          </p:nvSpPr>
          <p:spPr>
            <a:xfrm>
              <a:off x="0" y="0"/>
              <a:ext cx="12915702" cy="1205438"/>
            </a:xfrm>
            <a:custGeom>
              <a:avLst/>
              <a:gdLst/>
              <a:ahLst/>
              <a:cxnLst/>
              <a:rect l="l" t="t" r="r" b="b"/>
              <a:pathLst>
                <a:path w="12915702" h="1205438">
                  <a:moveTo>
                    <a:pt x="0" y="0"/>
                  </a:moveTo>
                  <a:lnTo>
                    <a:pt x="12915702" y="0"/>
                  </a:lnTo>
                  <a:lnTo>
                    <a:pt x="12915702" y="1205438"/>
                  </a:lnTo>
                  <a:lnTo>
                    <a:pt x="0" y="1205438"/>
                  </a:lnTo>
                  <a:close/>
                </a:path>
              </a:pathLst>
            </a:custGeom>
            <a:solidFill>
              <a:srgbClr val="000000">
                <a:alpha val="0"/>
              </a:srgbClr>
            </a:solidFill>
          </p:spPr>
        </p:sp>
        <p:sp>
          <p:nvSpPr>
            <p:cNvPr id="9" name="TextBox 9"/>
            <p:cNvSpPr txBox="1"/>
            <p:nvPr/>
          </p:nvSpPr>
          <p:spPr>
            <a:xfrm>
              <a:off x="0" y="-38100"/>
              <a:ext cx="12915702" cy="1243538"/>
            </a:xfrm>
            <a:prstGeom prst="rect">
              <a:avLst/>
            </a:prstGeom>
          </p:spPr>
          <p:txBody>
            <a:bodyPr lIns="0" tIns="0" rIns="0" bIns="0" rtlCol="0" anchor="t"/>
            <a:lstStyle/>
            <a:p>
              <a:pPr algn="l">
                <a:lnSpc>
                  <a:spcPts val="6125"/>
                </a:lnSpc>
              </a:pPr>
              <a:r>
                <a:rPr lang="en-US" sz="4875" b="1">
                  <a:solidFill>
                    <a:srgbClr val="152D47"/>
                  </a:solidFill>
                  <a:latin typeface="Crimson Pro Bold"/>
                  <a:ea typeface="Crimson Pro Bold"/>
                  <a:cs typeface="Crimson Pro Bold"/>
                  <a:sym typeface="Crimson Pro Bold"/>
                </a:rPr>
                <a:t>Indexation et Stockage des Données</a:t>
              </a:r>
            </a:p>
          </p:txBody>
        </p:sp>
      </p:grpSp>
      <p:grpSp>
        <p:nvGrpSpPr>
          <p:cNvPr id="10" name="Group 10"/>
          <p:cNvGrpSpPr/>
          <p:nvPr/>
        </p:nvGrpSpPr>
        <p:grpSpPr>
          <a:xfrm>
            <a:off x="7729686" y="2425452"/>
            <a:ext cx="4718894" cy="2630835"/>
            <a:chOff x="0" y="0"/>
            <a:chExt cx="6291858" cy="3507780"/>
          </a:xfrm>
        </p:grpSpPr>
        <p:sp>
          <p:nvSpPr>
            <p:cNvPr id="11" name="Freeform 11"/>
            <p:cNvSpPr/>
            <p:nvPr/>
          </p:nvSpPr>
          <p:spPr>
            <a:xfrm>
              <a:off x="0" y="0"/>
              <a:ext cx="6291834" cy="3507740"/>
            </a:xfrm>
            <a:custGeom>
              <a:avLst/>
              <a:gdLst/>
              <a:ahLst/>
              <a:cxnLst/>
              <a:rect l="l" t="t" r="r" b="b"/>
              <a:pathLst>
                <a:path w="6291834" h="3507740">
                  <a:moveTo>
                    <a:pt x="0" y="49784"/>
                  </a:moveTo>
                  <a:cubicBezTo>
                    <a:pt x="0" y="22352"/>
                    <a:pt x="22352" y="0"/>
                    <a:pt x="49784" y="0"/>
                  </a:cubicBezTo>
                  <a:lnTo>
                    <a:pt x="6242050" y="0"/>
                  </a:lnTo>
                  <a:cubicBezTo>
                    <a:pt x="6269609" y="0"/>
                    <a:pt x="6291834" y="22352"/>
                    <a:pt x="6291834" y="49784"/>
                  </a:cubicBezTo>
                  <a:lnTo>
                    <a:pt x="6291834" y="3457956"/>
                  </a:lnTo>
                  <a:cubicBezTo>
                    <a:pt x="6291834" y="3485515"/>
                    <a:pt x="6269482" y="3507740"/>
                    <a:pt x="6242050" y="3507740"/>
                  </a:cubicBezTo>
                  <a:lnTo>
                    <a:pt x="49784" y="3507740"/>
                  </a:lnTo>
                  <a:cubicBezTo>
                    <a:pt x="22225" y="3507740"/>
                    <a:pt x="0" y="3485388"/>
                    <a:pt x="0" y="3457956"/>
                  </a:cubicBezTo>
                  <a:close/>
                </a:path>
              </a:pathLst>
            </a:custGeom>
            <a:solidFill>
              <a:srgbClr val="F2EEEE"/>
            </a:solidFill>
          </p:spPr>
        </p:sp>
      </p:grpSp>
      <p:grpSp>
        <p:nvGrpSpPr>
          <p:cNvPr id="12" name="Group 12"/>
          <p:cNvGrpSpPr/>
          <p:nvPr/>
        </p:nvGrpSpPr>
        <p:grpSpPr>
          <a:xfrm>
            <a:off x="7978676" y="2635208"/>
            <a:ext cx="4594324" cy="428418"/>
            <a:chOff x="0" y="0"/>
            <a:chExt cx="5564783" cy="518913"/>
          </a:xfrm>
        </p:grpSpPr>
        <p:sp>
          <p:nvSpPr>
            <p:cNvPr id="13" name="Freeform 13"/>
            <p:cNvSpPr/>
            <p:nvPr/>
          </p:nvSpPr>
          <p:spPr>
            <a:xfrm>
              <a:off x="0" y="0"/>
              <a:ext cx="5564783" cy="518913"/>
            </a:xfrm>
            <a:custGeom>
              <a:avLst/>
              <a:gdLst/>
              <a:ahLst/>
              <a:cxnLst/>
              <a:rect l="l" t="t" r="r" b="b"/>
              <a:pathLst>
                <a:path w="5564783" h="518913">
                  <a:moveTo>
                    <a:pt x="0" y="0"/>
                  </a:moveTo>
                  <a:lnTo>
                    <a:pt x="5564783" y="0"/>
                  </a:lnTo>
                  <a:lnTo>
                    <a:pt x="5564783" y="518913"/>
                  </a:lnTo>
                  <a:lnTo>
                    <a:pt x="0" y="518913"/>
                  </a:lnTo>
                  <a:close/>
                </a:path>
              </a:pathLst>
            </a:custGeom>
            <a:solidFill>
              <a:srgbClr val="000000">
                <a:alpha val="0"/>
              </a:srgbClr>
            </a:solidFill>
          </p:spPr>
        </p:sp>
        <p:sp>
          <p:nvSpPr>
            <p:cNvPr id="14" name="TextBox 14"/>
            <p:cNvSpPr txBox="1"/>
            <p:nvPr/>
          </p:nvSpPr>
          <p:spPr>
            <a:xfrm>
              <a:off x="0" y="-19050"/>
              <a:ext cx="5564783" cy="537963"/>
            </a:xfrm>
            <a:prstGeom prst="rect">
              <a:avLst/>
            </a:prstGeom>
          </p:spPr>
          <p:txBody>
            <a:bodyPr lIns="0" tIns="0" rIns="0" bIns="0" rtlCol="0" anchor="t"/>
            <a:lstStyle/>
            <a:p>
              <a:pPr algn="l">
                <a:lnSpc>
                  <a:spcPts val="3062"/>
                </a:lnSpc>
              </a:pPr>
              <a:r>
                <a:rPr lang="en-US" sz="2437" b="1">
                  <a:solidFill>
                    <a:srgbClr val="4C4C4D"/>
                  </a:solidFill>
                  <a:latin typeface="Crimson Pro Bold"/>
                  <a:ea typeface="Crimson Pro Bold"/>
                  <a:cs typeface="Crimson Pro Bold"/>
                  <a:sym typeface="Crimson Pro Bold"/>
                </a:rPr>
                <a:t>Création d’un Index Sémantique</a:t>
              </a:r>
            </a:p>
          </p:txBody>
        </p:sp>
      </p:grpSp>
      <p:grpSp>
        <p:nvGrpSpPr>
          <p:cNvPr id="15" name="Group 15"/>
          <p:cNvGrpSpPr/>
          <p:nvPr/>
        </p:nvGrpSpPr>
        <p:grpSpPr>
          <a:xfrm>
            <a:off x="7978676" y="3213050"/>
            <a:ext cx="4220915" cy="1195685"/>
            <a:chOff x="0" y="0"/>
            <a:chExt cx="5627887" cy="1594247"/>
          </a:xfrm>
        </p:grpSpPr>
        <p:sp>
          <p:nvSpPr>
            <p:cNvPr id="16" name="Freeform 16"/>
            <p:cNvSpPr/>
            <p:nvPr/>
          </p:nvSpPr>
          <p:spPr>
            <a:xfrm>
              <a:off x="0" y="0"/>
              <a:ext cx="5627887" cy="1594247"/>
            </a:xfrm>
            <a:custGeom>
              <a:avLst/>
              <a:gdLst/>
              <a:ahLst/>
              <a:cxnLst/>
              <a:rect l="l" t="t" r="r" b="b"/>
              <a:pathLst>
                <a:path w="5627887" h="1594247">
                  <a:moveTo>
                    <a:pt x="0" y="0"/>
                  </a:moveTo>
                  <a:lnTo>
                    <a:pt x="5627887" y="0"/>
                  </a:lnTo>
                  <a:lnTo>
                    <a:pt x="5627887" y="1594247"/>
                  </a:lnTo>
                  <a:lnTo>
                    <a:pt x="0" y="1594247"/>
                  </a:lnTo>
                  <a:close/>
                </a:path>
              </a:pathLst>
            </a:custGeom>
            <a:solidFill>
              <a:srgbClr val="000000">
                <a:alpha val="0"/>
              </a:srgbClr>
            </a:solidFill>
          </p:spPr>
        </p:sp>
        <p:sp>
          <p:nvSpPr>
            <p:cNvPr id="17" name="TextBox 17"/>
            <p:cNvSpPr txBox="1"/>
            <p:nvPr/>
          </p:nvSpPr>
          <p:spPr>
            <a:xfrm>
              <a:off x="0" y="-76200"/>
              <a:ext cx="5627887" cy="1670447"/>
            </a:xfrm>
            <a:prstGeom prst="rect">
              <a:avLst/>
            </a:prstGeom>
          </p:spPr>
          <p:txBody>
            <a:bodyPr lIns="0" tIns="0" rIns="0" bIns="0" rtlCol="0" anchor="t"/>
            <a:lstStyle/>
            <a:p>
              <a:pPr algn="l">
                <a:lnSpc>
                  <a:spcPts val="3125"/>
                </a:lnSpc>
              </a:pPr>
              <a:r>
                <a:rPr lang="en-US" sz="1937">
                  <a:solidFill>
                    <a:srgbClr val="4C4C4D"/>
                  </a:solidFill>
                  <a:latin typeface="Heebo"/>
                  <a:ea typeface="Heebo"/>
                  <a:cs typeface="Heebo"/>
                  <a:sym typeface="Heebo"/>
                </a:rPr>
                <a:t>Utilisation d'un moteur de recherche vectoriel (FAISS, Weaviate, Elasticsearch, etc.).</a:t>
              </a:r>
            </a:p>
          </p:txBody>
        </p:sp>
      </p:grpSp>
      <p:grpSp>
        <p:nvGrpSpPr>
          <p:cNvPr id="18" name="Group 18"/>
          <p:cNvGrpSpPr/>
          <p:nvPr/>
        </p:nvGrpSpPr>
        <p:grpSpPr>
          <a:xfrm>
            <a:off x="12697569" y="2425452"/>
            <a:ext cx="4718894" cy="2630835"/>
            <a:chOff x="0" y="0"/>
            <a:chExt cx="6291858" cy="3507780"/>
          </a:xfrm>
        </p:grpSpPr>
        <p:sp>
          <p:nvSpPr>
            <p:cNvPr id="19" name="Freeform 19"/>
            <p:cNvSpPr/>
            <p:nvPr/>
          </p:nvSpPr>
          <p:spPr>
            <a:xfrm>
              <a:off x="0" y="0"/>
              <a:ext cx="6291834" cy="3507740"/>
            </a:xfrm>
            <a:custGeom>
              <a:avLst/>
              <a:gdLst/>
              <a:ahLst/>
              <a:cxnLst/>
              <a:rect l="l" t="t" r="r" b="b"/>
              <a:pathLst>
                <a:path w="6291834" h="3507740">
                  <a:moveTo>
                    <a:pt x="0" y="49784"/>
                  </a:moveTo>
                  <a:cubicBezTo>
                    <a:pt x="0" y="22352"/>
                    <a:pt x="22352" y="0"/>
                    <a:pt x="49784" y="0"/>
                  </a:cubicBezTo>
                  <a:lnTo>
                    <a:pt x="6242050" y="0"/>
                  </a:lnTo>
                  <a:cubicBezTo>
                    <a:pt x="6269609" y="0"/>
                    <a:pt x="6291834" y="22352"/>
                    <a:pt x="6291834" y="49784"/>
                  </a:cubicBezTo>
                  <a:lnTo>
                    <a:pt x="6291834" y="3457956"/>
                  </a:lnTo>
                  <a:cubicBezTo>
                    <a:pt x="6291834" y="3485515"/>
                    <a:pt x="6269482" y="3507740"/>
                    <a:pt x="6242050" y="3507740"/>
                  </a:cubicBezTo>
                  <a:lnTo>
                    <a:pt x="49784" y="3507740"/>
                  </a:lnTo>
                  <a:cubicBezTo>
                    <a:pt x="22225" y="3507740"/>
                    <a:pt x="0" y="3485388"/>
                    <a:pt x="0" y="3457956"/>
                  </a:cubicBezTo>
                  <a:close/>
                </a:path>
              </a:pathLst>
            </a:custGeom>
            <a:solidFill>
              <a:srgbClr val="F2EEEE"/>
            </a:solidFill>
          </p:spPr>
        </p:sp>
      </p:grpSp>
      <p:grpSp>
        <p:nvGrpSpPr>
          <p:cNvPr id="20" name="Group 20"/>
          <p:cNvGrpSpPr/>
          <p:nvPr/>
        </p:nvGrpSpPr>
        <p:grpSpPr>
          <a:xfrm>
            <a:off x="12946559" y="2674441"/>
            <a:ext cx="3737056" cy="431166"/>
            <a:chOff x="0" y="0"/>
            <a:chExt cx="4497587" cy="518913"/>
          </a:xfrm>
        </p:grpSpPr>
        <p:sp>
          <p:nvSpPr>
            <p:cNvPr id="21" name="Freeform 21"/>
            <p:cNvSpPr/>
            <p:nvPr/>
          </p:nvSpPr>
          <p:spPr>
            <a:xfrm>
              <a:off x="0" y="0"/>
              <a:ext cx="4497587" cy="518913"/>
            </a:xfrm>
            <a:custGeom>
              <a:avLst/>
              <a:gdLst/>
              <a:ahLst/>
              <a:cxnLst/>
              <a:rect l="l" t="t" r="r" b="b"/>
              <a:pathLst>
                <a:path w="4497587" h="518913">
                  <a:moveTo>
                    <a:pt x="0" y="0"/>
                  </a:moveTo>
                  <a:lnTo>
                    <a:pt x="4497587" y="0"/>
                  </a:lnTo>
                  <a:lnTo>
                    <a:pt x="4497587" y="518913"/>
                  </a:lnTo>
                  <a:lnTo>
                    <a:pt x="0" y="518913"/>
                  </a:lnTo>
                  <a:close/>
                </a:path>
              </a:pathLst>
            </a:custGeom>
            <a:solidFill>
              <a:srgbClr val="000000">
                <a:alpha val="0"/>
              </a:srgbClr>
            </a:solidFill>
          </p:spPr>
        </p:sp>
        <p:sp>
          <p:nvSpPr>
            <p:cNvPr id="22" name="TextBox 22"/>
            <p:cNvSpPr txBox="1"/>
            <p:nvPr/>
          </p:nvSpPr>
          <p:spPr>
            <a:xfrm>
              <a:off x="0" y="-19050"/>
              <a:ext cx="4497587" cy="537963"/>
            </a:xfrm>
            <a:prstGeom prst="rect">
              <a:avLst/>
            </a:prstGeom>
          </p:spPr>
          <p:txBody>
            <a:bodyPr lIns="0" tIns="0" rIns="0" bIns="0" rtlCol="0" anchor="t"/>
            <a:lstStyle/>
            <a:p>
              <a:pPr algn="l">
                <a:lnSpc>
                  <a:spcPts val="3062"/>
                </a:lnSpc>
              </a:pPr>
              <a:r>
                <a:rPr lang="en-US" sz="2437" b="1">
                  <a:solidFill>
                    <a:srgbClr val="4C4C4D"/>
                  </a:solidFill>
                  <a:latin typeface="Crimson Pro Bold"/>
                  <a:ea typeface="Crimson Pro Bold"/>
                  <a:cs typeface="Crimson Pro Bold"/>
                  <a:sym typeface="Crimson Pro Bold"/>
                </a:rPr>
                <a:t>Génération d’Embeddings</a:t>
              </a:r>
            </a:p>
          </p:txBody>
        </p:sp>
      </p:grpSp>
      <p:grpSp>
        <p:nvGrpSpPr>
          <p:cNvPr id="23" name="Group 23"/>
          <p:cNvGrpSpPr/>
          <p:nvPr/>
        </p:nvGrpSpPr>
        <p:grpSpPr>
          <a:xfrm>
            <a:off x="12946559" y="3213050"/>
            <a:ext cx="4220915" cy="1594247"/>
            <a:chOff x="0" y="0"/>
            <a:chExt cx="5627887" cy="2125663"/>
          </a:xfrm>
        </p:grpSpPr>
        <p:sp>
          <p:nvSpPr>
            <p:cNvPr id="24" name="Freeform 24"/>
            <p:cNvSpPr/>
            <p:nvPr/>
          </p:nvSpPr>
          <p:spPr>
            <a:xfrm>
              <a:off x="0" y="0"/>
              <a:ext cx="5627887" cy="2125663"/>
            </a:xfrm>
            <a:custGeom>
              <a:avLst/>
              <a:gdLst/>
              <a:ahLst/>
              <a:cxnLst/>
              <a:rect l="l" t="t" r="r" b="b"/>
              <a:pathLst>
                <a:path w="5627887" h="2125663">
                  <a:moveTo>
                    <a:pt x="0" y="0"/>
                  </a:moveTo>
                  <a:lnTo>
                    <a:pt x="5627887" y="0"/>
                  </a:lnTo>
                  <a:lnTo>
                    <a:pt x="5627887" y="2125663"/>
                  </a:lnTo>
                  <a:lnTo>
                    <a:pt x="0" y="2125663"/>
                  </a:lnTo>
                  <a:close/>
                </a:path>
              </a:pathLst>
            </a:custGeom>
            <a:solidFill>
              <a:srgbClr val="000000">
                <a:alpha val="0"/>
              </a:srgbClr>
            </a:solidFill>
          </p:spPr>
        </p:sp>
        <p:sp>
          <p:nvSpPr>
            <p:cNvPr id="25" name="TextBox 25"/>
            <p:cNvSpPr txBox="1"/>
            <p:nvPr/>
          </p:nvSpPr>
          <p:spPr>
            <a:xfrm>
              <a:off x="0" y="-76200"/>
              <a:ext cx="5627887" cy="2201863"/>
            </a:xfrm>
            <a:prstGeom prst="rect">
              <a:avLst/>
            </a:prstGeom>
          </p:spPr>
          <p:txBody>
            <a:bodyPr lIns="0" tIns="0" rIns="0" bIns="0" rtlCol="0" anchor="t"/>
            <a:lstStyle/>
            <a:p>
              <a:pPr algn="l">
                <a:lnSpc>
                  <a:spcPts val="3125"/>
                </a:lnSpc>
              </a:pPr>
              <a:r>
                <a:rPr lang="en-US" sz="1937">
                  <a:solidFill>
                    <a:srgbClr val="4C4C4D"/>
                  </a:solidFill>
                  <a:latin typeface="Heebo"/>
                  <a:ea typeface="Heebo"/>
                  <a:cs typeface="Heebo"/>
                  <a:sym typeface="Heebo"/>
                </a:rPr>
                <a:t>Transformation des textes en représentations numériques avec des modèles comme OpenAI, Mistral ou DeepSeek.</a:t>
              </a:r>
            </a:p>
          </p:txBody>
        </p:sp>
      </p:grpSp>
      <p:grpSp>
        <p:nvGrpSpPr>
          <p:cNvPr id="26" name="Group 26"/>
          <p:cNvGrpSpPr/>
          <p:nvPr/>
        </p:nvGrpSpPr>
        <p:grpSpPr>
          <a:xfrm>
            <a:off x="7729686" y="5305276"/>
            <a:ext cx="9686628" cy="1833711"/>
            <a:chOff x="0" y="0"/>
            <a:chExt cx="12915503" cy="2444948"/>
          </a:xfrm>
        </p:grpSpPr>
        <p:sp>
          <p:nvSpPr>
            <p:cNvPr id="27" name="Freeform 27"/>
            <p:cNvSpPr/>
            <p:nvPr/>
          </p:nvSpPr>
          <p:spPr>
            <a:xfrm>
              <a:off x="0" y="0"/>
              <a:ext cx="12915519" cy="2444877"/>
            </a:xfrm>
            <a:custGeom>
              <a:avLst/>
              <a:gdLst/>
              <a:ahLst/>
              <a:cxnLst/>
              <a:rect l="l" t="t" r="r" b="b"/>
              <a:pathLst>
                <a:path w="12915519" h="2444877">
                  <a:moveTo>
                    <a:pt x="0" y="49784"/>
                  </a:moveTo>
                  <a:cubicBezTo>
                    <a:pt x="0" y="22352"/>
                    <a:pt x="22352" y="0"/>
                    <a:pt x="49784" y="0"/>
                  </a:cubicBezTo>
                  <a:lnTo>
                    <a:pt x="12865735" y="0"/>
                  </a:lnTo>
                  <a:cubicBezTo>
                    <a:pt x="12893294" y="0"/>
                    <a:pt x="12915519" y="22352"/>
                    <a:pt x="12915519" y="49784"/>
                  </a:cubicBezTo>
                  <a:lnTo>
                    <a:pt x="12915519" y="2395093"/>
                  </a:lnTo>
                  <a:cubicBezTo>
                    <a:pt x="12915519" y="2422652"/>
                    <a:pt x="12893167" y="2444877"/>
                    <a:pt x="12865735" y="2444877"/>
                  </a:cubicBezTo>
                  <a:lnTo>
                    <a:pt x="49784" y="2444877"/>
                  </a:lnTo>
                  <a:cubicBezTo>
                    <a:pt x="22225" y="2444877"/>
                    <a:pt x="0" y="2422525"/>
                    <a:pt x="0" y="2395093"/>
                  </a:cubicBezTo>
                  <a:close/>
                </a:path>
              </a:pathLst>
            </a:custGeom>
            <a:solidFill>
              <a:srgbClr val="F2EEEE"/>
            </a:solidFill>
          </p:spPr>
        </p:sp>
      </p:grpSp>
      <p:grpSp>
        <p:nvGrpSpPr>
          <p:cNvPr id="28" name="Group 28"/>
          <p:cNvGrpSpPr/>
          <p:nvPr/>
        </p:nvGrpSpPr>
        <p:grpSpPr>
          <a:xfrm>
            <a:off x="7978676" y="5513487"/>
            <a:ext cx="3439714" cy="429964"/>
            <a:chOff x="0" y="0"/>
            <a:chExt cx="4151312" cy="518913"/>
          </a:xfrm>
        </p:grpSpPr>
        <p:sp>
          <p:nvSpPr>
            <p:cNvPr id="29" name="Freeform 29"/>
            <p:cNvSpPr/>
            <p:nvPr/>
          </p:nvSpPr>
          <p:spPr>
            <a:xfrm>
              <a:off x="0" y="0"/>
              <a:ext cx="4151312" cy="518913"/>
            </a:xfrm>
            <a:custGeom>
              <a:avLst/>
              <a:gdLst/>
              <a:ahLst/>
              <a:cxnLst/>
              <a:rect l="l" t="t" r="r" b="b"/>
              <a:pathLst>
                <a:path w="4151312" h="518913">
                  <a:moveTo>
                    <a:pt x="0" y="0"/>
                  </a:moveTo>
                  <a:lnTo>
                    <a:pt x="4151312" y="0"/>
                  </a:lnTo>
                  <a:lnTo>
                    <a:pt x="4151312" y="518913"/>
                  </a:lnTo>
                  <a:lnTo>
                    <a:pt x="0" y="518913"/>
                  </a:lnTo>
                  <a:close/>
                </a:path>
              </a:pathLst>
            </a:custGeom>
            <a:solidFill>
              <a:srgbClr val="000000">
                <a:alpha val="0"/>
              </a:srgbClr>
            </a:solidFill>
          </p:spPr>
        </p:sp>
        <p:sp>
          <p:nvSpPr>
            <p:cNvPr id="30" name="TextBox 30"/>
            <p:cNvSpPr txBox="1"/>
            <p:nvPr/>
          </p:nvSpPr>
          <p:spPr>
            <a:xfrm>
              <a:off x="0" y="-19050"/>
              <a:ext cx="4151312" cy="537963"/>
            </a:xfrm>
            <a:prstGeom prst="rect">
              <a:avLst/>
            </a:prstGeom>
          </p:spPr>
          <p:txBody>
            <a:bodyPr lIns="0" tIns="0" rIns="0" bIns="0" rtlCol="0" anchor="t"/>
            <a:lstStyle/>
            <a:p>
              <a:pPr algn="l">
                <a:lnSpc>
                  <a:spcPts val="3062"/>
                </a:lnSpc>
              </a:pPr>
              <a:r>
                <a:rPr lang="en-US" sz="2437" b="1">
                  <a:solidFill>
                    <a:srgbClr val="4C4C4D"/>
                  </a:solidFill>
                  <a:latin typeface="Crimson Pro Bold"/>
                  <a:ea typeface="Crimson Pro Bold"/>
                  <a:cs typeface="Crimson Pro Bold"/>
                  <a:sym typeface="Crimson Pro Bold"/>
                </a:rPr>
                <a:t>Stockage Hybride</a:t>
              </a:r>
            </a:p>
          </p:txBody>
        </p:sp>
      </p:grpSp>
      <p:grpSp>
        <p:nvGrpSpPr>
          <p:cNvPr id="31" name="Group 31"/>
          <p:cNvGrpSpPr/>
          <p:nvPr/>
        </p:nvGrpSpPr>
        <p:grpSpPr>
          <a:xfrm>
            <a:off x="7978676" y="6092875"/>
            <a:ext cx="9188649" cy="797124"/>
            <a:chOff x="0" y="0"/>
            <a:chExt cx="12251532" cy="1062832"/>
          </a:xfrm>
        </p:grpSpPr>
        <p:sp>
          <p:nvSpPr>
            <p:cNvPr id="32" name="Freeform 32"/>
            <p:cNvSpPr/>
            <p:nvPr/>
          </p:nvSpPr>
          <p:spPr>
            <a:xfrm>
              <a:off x="0" y="0"/>
              <a:ext cx="12251532" cy="1062832"/>
            </a:xfrm>
            <a:custGeom>
              <a:avLst/>
              <a:gdLst/>
              <a:ahLst/>
              <a:cxnLst/>
              <a:rect l="l" t="t" r="r" b="b"/>
              <a:pathLst>
                <a:path w="12251532" h="1062832">
                  <a:moveTo>
                    <a:pt x="0" y="0"/>
                  </a:moveTo>
                  <a:lnTo>
                    <a:pt x="12251532" y="0"/>
                  </a:lnTo>
                  <a:lnTo>
                    <a:pt x="12251532" y="1062832"/>
                  </a:lnTo>
                  <a:lnTo>
                    <a:pt x="0" y="1062832"/>
                  </a:lnTo>
                  <a:close/>
                </a:path>
              </a:pathLst>
            </a:custGeom>
            <a:solidFill>
              <a:srgbClr val="000000">
                <a:alpha val="0"/>
              </a:srgbClr>
            </a:solidFill>
          </p:spPr>
        </p:sp>
        <p:sp>
          <p:nvSpPr>
            <p:cNvPr id="33" name="TextBox 33"/>
            <p:cNvSpPr txBox="1"/>
            <p:nvPr/>
          </p:nvSpPr>
          <p:spPr>
            <a:xfrm>
              <a:off x="0" y="-76200"/>
              <a:ext cx="12251532" cy="1139032"/>
            </a:xfrm>
            <a:prstGeom prst="rect">
              <a:avLst/>
            </a:prstGeom>
          </p:spPr>
          <p:txBody>
            <a:bodyPr lIns="0" tIns="0" rIns="0" bIns="0" rtlCol="0" anchor="t"/>
            <a:lstStyle/>
            <a:p>
              <a:pPr algn="l">
                <a:lnSpc>
                  <a:spcPts val="3125"/>
                </a:lnSpc>
              </a:pPr>
              <a:r>
                <a:rPr lang="en-US" sz="1937">
                  <a:solidFill>
                    <a:srgbClr val="4C4C4D"/>
                  </a:solidFill>
                  <a:latin typeface="Heebo"/>
                  <a:ea typeface="Heebo"/>
                  <a:cs typeface="Heebo"/>
                  <a:sym typeface="Heebo"/>
                </a:rPr>
                <a:t>Combinaison d’un index vectoriel pour la similarité sémantique et d’un stockage SQL/NoSQL pour la recherche classique.</a:t>
              </a:r>
            </a:p>
          </p:txBody>
        </p:sp>
      </p:grpSp>
      <p:grpSp>
        <p:nvGrpSpPr>
          <p:cNvPr id="34" name="Group 34"/>
          <p:cNvGrpSpPr/>
          <p:nvPr/>
        </p:nvGrpSpPr>
        <p:grpSpPr>
          <a:xfrm>
            <a:off x="7729686" y="7419082"/>
            <a:ext cx="9686628" cy="1594247"/>
            <a:chOff x="0" y="0"/>
            <a:chExt cx="12915503" cy="2125663"/>
          </a:xfrm>
        </p:grpSpPr>
        <p:sp>
          <p:nvSpPr>
            <p:cNvPr id="35" name="Freeform 35"/>
            <p:cNvSpPr/>
            <p:nvPr/>
          </p:nvSpPr>
          <p:spPr>
            <a:xfrm>
              <a:off x="0" y="0"/>
              <a:ext cx="12915503" cy="2125663"/>
            </a:xfrm>
            <a:custGeom>
              <a:avLst/>
              <a:gdLst/>
              <a:ahLst/>
              <a:cxnLst/>
              <a:rect l="l" t="t" r="r" b="b"/>
              <a:pathLst>
                <a:path w="12915503" h="2125663">
                  <a:moveTo>
                    <a:pt x="0" y="0"/>
                  </a:moveTo>
                  <a:lnTo>
                    <a:pt x="12915503" y="0"/>
                  </a:lnTo>
                  <a:lnTo>
                    <a:pt x="12915503" y="2125663"/>
                  </a:lnTo>
                  <a:lnTo>
                    <a:pt x="0" y="2125663"/>
                  </a:lnTo>
                  <a:close/>
                </a:path>
              </a:pathLst>
            </a:custGeom>
            <a:solidFill>
              <a:srgbClr val="000000">
                <a:alpha val="0"/>
              </a:srgbClr>
            </a:solidFill>
          </p:spPr>
        </p:sp>
        <p:sp>
          <p:nvSpPr>
            <p:cNvPr id="36" name="TextBox 36"/>
            <p:cNvSpPr txBox="1"/>
            <p:nvPr/>
          </p:nvSpPr>
          <p:spPr>
            <a:xfrm>
              <a:off x="0" y="-76200"/>
              <a:ext cx="12915503" cy="2201863"/>
            </a:xfrm>
            <a:prstGeom prst="rect">
              <a:avLst/>
            </a:prstGeom>
          </p:spPr>
          <p:txBody>
            <a:bodyPr lIns="0" tIns="0" rIns="0" bIns="0" rtlCol="0" anchor="t"/>
            <a:lstStyle/>
            <a:p>
              <a:pPr algn="l">
                <a:lnSpc>
                  <a:spcPts val="3125"/>
                </a:lnSpc>
              </a:pPr>
              <a:r>
                <a:rPr lang="en-US" sz="1937">
                  <a:solidFill>
                    <a:srgbClr val="4C4C4D"/>
                  </a:solidFill>
                  <a:latin typeface="Heebo"/>
                  <a:ea typeface="Heebo"/>
                  <a:cs typeface="Heebo"/>
                  <a:sym typeface="Heebo"/>
                </a:rPr>
                <a:t>L'indexation et le stockage des données sont essentiels pour une récupération efficace. Nous créons un index sémantique à l'aide de moteurs de recherche vectoriels et générons des embeddings avec des modèles avancés. Un stockage hybride est mis en place pour combiner la similarité sémantique et la recherche classique.</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0F0F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Freeform 6" descr="preencoded.png"/>
          <p:cNvSpPr/>
          <p:nvPr/>
        </p:nvSpPr>
        <p:spPr>
          <a:xfrm>
            <a:off x="0" y="0"/>
            <a:ext cx="6858000" cy="10290422"/>
          </a:xfrm>
          <a:custGeom>
            <a:avLst/>
            <a:gdLst/>
            <a:ahLst/>
            <a:cxnLst/>
            <a:rect l="l" t="t" r="r" b="b"/>
            <a:pathLst>
              <a:path w="6858000" h="10290422">
                <a:moveTo>
                  <a:pt x="0" y="0"/>
                </a:moveTo>
                <a:lnTo>
                  <a:pt x="6858000" y="0"/>
                </a:lnTo>
                <a:lnTo>
                  <a:pt x="6858000" y="10290422"/>
                </a:lnTo>
                <a:lnTo>
                  <a:pt x="0" y="10290422"/>
                </a:lnTo>
                <a:lnTo>
                  <a:pt x="0" y="0"/>
                </a:lnTo>
                <a:close/>
              </a:path>
            </a:pathLst>
          </a:custGeom>
          <a:blipFill>
            <a:blip r:embed="rId2"/>
            <a:stretch>
              <a:fillRect l="-16" r="-16"/>
            </a:stretch>
          </a:blipFill>
        </p:spPr>
      </p:sp>
      <p:grpSp>
        <p:nvGrpSpPr>
          <p:cNvPr id="7" name="Group 7"/>
          <p:cNvGrpSpPr/>
          <p:nvPr/>
        </p:nvGrpSpPr>
        <p:grpSpPr>
          <a:xfrm>
            <a:off x="7715399" y="673596"/>
            <a:ext cx="9715202" cy="1660756"/>
            <a:chOff x="0" y="0"/>
            <a:chExt cx="12953603" cy="2214341"/>
          </a:xfrm>
        </p:grpSpPr>
        <p:sp>
          <p:nvSpPr>
            <p:cNvPr id="8" name="Freeform 8"/>
            <p:cNvSpPr/>
            <p:nvPr/>
          </p:nvSpPr>
          <p:spPr>
            <a:xfrm>
              <a:off x="0" y="0"/>
              <a:ext cx="12953603" cy="2214341"/>
            </a:xfrm>
            <a:custGeom>
              <a:avLst/>
              <a:gdLst/>
              <a:ahLst/>
              <a:cxnLst/>
              <a:rect l="l" t="t" r="r" b="b"/>
              <a:pathLst>
                <a:path w="12953603" h="2214341">
                  <a:moveTo>
                    <a:pt x="0" y="0"/>
                  </a:moveTo>
                  <a:lnTo>
                    <a:pt x="12953603" y="0"/>
                  </a:lnTo>
                  <a:lnTo>
                    <a:pt x="12953603" y="2214341"/>
                  </a:lnTo>
                  <a:lnTo>
                    <a:pt x="0" y="2214341"/>
                  </a:lnTo>
                  <a:close/>
                </a:path>
              </a:pathLst>
            </a:custGeom>
            <a:solidFill>
              <a:srgbClr val="000000">
                <a:alpha val="0"/>
              </a:srgbClr>
            </a:solidFill>
          </p:spPr>
        </p:sp>
        <p:sp>
          <p:nvSpPr>
            <p:cNvPr id="9" name="TextBox 9"/>
            <p:cNvSpPr txBox="1"/>
            <p:nvPr/>
          </p:nvSpPr>
          <p:spPr>
            <a:xfrm>
              <a:off x="0" y="-28575"/>
              <a:ext cx="12953603" cy="2242916"/>
            </a:xfrm>
            <a:prstGeom prst="rect">
              <a:avLst/>
            </a:prstGeom>
          </p:spPr>
          <p:txBody>
            <a:bodyPr lIns="0" tIns="0" rIns="0" bIns="0" rtlCol="0" anchor="t"/>
            <a:lstStyle/>
            <a:p>
              <a:pPr algn="l">
                <a:lnSpc>
                  <a:spcPts val="6000"/>
                </a:lnSpc>
              </a:pPr>
              <a:r>
                <a:rPr lang="en-US" sz="4812" b="1">
                  <a:solidFill>
                    <a:srgbClr val="152D47"/>
                  </a:solidFill>
                  <a:latin typeface="Crimson Pro Bold"/>
                  <a:ea typeface="Crimson Pro Bold"/>
                  <a:cs typeface="Crimson Pro Bold"/>
                  <a:sym typeface="Crimson Pro Bold"/>
                </a:rPr>
                <a:t>Mécanisme de Recherche et Récupération</a:t>
              </a:r>
            </a:p>
          </p:txBody>
        </p:sp>
      </p:grpSp>
      <p:grpSp>
        <p:nvGrpSpPr>
          <p:cNvPr id="10" name="Group 10"/>
          <p:cNvGrpSpPr/>
          <p:nvPr/>
        </p:nvGrpSpPr>
        <p:grpSpPr>
          <a:xfrm>
            <a:off x="7990880" y="2571899"/>
            <a:ext cx="28575" cy="5201990"/>
            <a:chOff x="0" y="0"/>
            <a:chExt cx="38100" cy="6935987"/>
          </a:xfrm>
        </p:grpSpPr>
        <p:sp>
          <p:nvSpPr>
            <p:cNvPr id="11" name="Freeform 11"/>
            <p:cNvSpPr/>
            <p:nvPr/>
          </p:nvSpPr>
          <p:spPr>
            <a:xfrm>
              <a:off x="0" y="0"/>
              <a:ext cx="38100" cy="6935978"/>
            </a:xfrm>
            <a:custGeom>
              <a:avLst/>
              <a:gdLst/>
              <a:ahLst/>
              <a:cxnLst/>
              <a:rect l="l" t="t" r="r" b="b"/>
              <a:pathLst>
                <a:path w="38100" h="6935978">
                  <a:moveTo>
                    <a:pt x="0" y="19050"/>
                  </a:moveTo>
                  <a:cubicBezTo>
                    <a:pt x="0" y="8509"/>
                    <a:pt x="8509" y="0"/>
                    <a:pt x="19050" y="0"/>
                  </a:cubicBezTo>
                  <a:cubicBezTo>
                    <a:pt x="29591" y="0"/>
                    <a:pt x="38100" y="8509"/>
                    <a:pt x="38100" y="19050"/>
                  </a:cubicBezTo>
                  <a:lnTo>
                    <a:pt x="38100" y="6916928"/>
                  </a:lnTo>
                  <a:cubicBezTo>
                    <a:pt x="38100" y="6927469"/>
                    <a:pt x="29591" y="6935978"/>
                    <a:pt x="19050" y="6935978"/>
                  </a:cubicBezTo>
                  <a:cubicBezTo>
                    <a:pt x="8509" y="6935978"/>
                    <a:pt x="0" y="6927469"/>
                    <a:pt x="0" y="6916928"/>
                  </a:cubicBezTo>
                  <a:close/>
                </a:path>
              </a:pathLst>
            </a:custGeom>
            <a:solidFill>
              <a:srgbClr val="D8D4D4"/>
            </a:solidFill>
          </p:spPr>
        </p:sp>
      </p:grpSp>
      <p:grpSp>
        <p:nvGrpSpPr>
          <p:cNvPr id="12" name="Group 12"/>
          <p:cNvGrpSpPr/>
          <p:nvPr/>
        </p:nvGrpSpPr>
        <p:grpSpPr>
          <a:xfrm>
            <a:off x="8237860" y="3108572"/>
            <a:ext cx="734914" cy="28575"/>
            <a:chOff x="0" y="0"/>
            <a:chExt cx="979885" cy="38100"/>
          </a:xfrm>
        </p:grpSpPr>
        <p:sp>
          <p:nvSpPr>
            <p:cNvPr id="13" name="Freeform 13"/>
            <p:cNvSpPr/>
            <p:nvPr/>
          </p:nvSpPr>
          <p:spPr>
            <a:xfrm>
              <a:off x="0" y="0"/>
              <a:ext cx="979932" cy="38100"/>
            </a:xfrm>
            <a:custGeom>
              <a:avLst/>
              <a:gdLst/>
              <a:ahLst/>
              <a:cxnLst/>
              <a:rect l="l" t="t" r="r" b="b"/>
              <a:pathLst>
                <a:path w="979932" h="38100">
                  <a:moveTo>
                    <a:pt x="0" y="19050"/>
                  </a:moveTo>
                  <a:cubicBezTo>
                    <a:pt x="0" y="8509"/>
                    <a:pt x="8509" y="0"/>
                    <a:pt x="19050" y="0"/>
                  </a:cubicBezTo>
                  <a:lnTo>
                    <a:pt x="960882" y="0"/>
                  </a:lnTo>
                  <a:cubicBezTo>
                    <a:pt x="971423" y="0"/>
                    <a:pt x="979932" y="8509"/>
                    <a:pt x="979932" y="19050"/>
                  </a:cubicBezTo>
                  <a:cubicBezTo>
                    <a:pt x="979932" y="29591"/>
                    <a:pt x="971296" y="38100"/>
                    <a:pt x="960882" y="38100"/>
                  </a:cubicBezTo>
                  <a:lnTo>
                    <a:pt x="19050" y="38100"/>
                  </a:lnTo>
                  <a:cubicBezTo>
                    <a:pt x="8509" y="38100"/>
                    <a:pt x="0" y="29591"/>
                    <a:pt x="0" y="19050"/>
                  </a:cubicBezTo>
                  <a:close/>
                </a:path>
              </a:pathLst>
            </a:custGeom>
            <a:solidFill>
              <a:srgbClr val="D8D4D4"/>
            </a:solidFill>
          </p:spPr>
        </p:sp>
      </p:grpSp>
      <p:grpSp>
        <p:nvGrpSpPr>
          <p:cNvPr id="14" name="Group 14"/>
          <p:cNvGrpSpPr/>
          <p:nvPr/>
        </p:nvGrpSpPr>
        <p:grpSpPr>
          <a:xfrm>
            <a:off x="7715325" y="2847380"/>
            <a:ext cx="551110" cy="551110"/>
            <a:chOff x="0" y="0"/>
            <a:chExt cx="734813" cy="734813"/>
          </a:xfrm>
        </p:grpSpPr>
        <p:sp>
          <p:nvSpPr>
            <p:cNvPr id="15" name="Freeform 15"/>
            <p:cNvSpPr/>
            <p:nvPr/>
          </p:nvSpPr>
          <p:spPr>
            <a:xfrm>
              <a:off x="0" y="0"/>
              <a:ext cx="734822" cy="734822"/>
            </a:xfrm>
            <a:custGeom>
              <a:avLst/>
              <a:gdLst/>
              <a:ahLst/>
              <a:cxnLst/>
              <a:rect l="l" t="t" r="r" b="b"/>
              <a:pathLst>
                <a:path w="734822" h="734822">
                  <a:moveTo>
                    <a:pt x="0" y="49022"/>
                  </a:moveTo>
                  <a:cubicBezTo>
                    <a:pt x="0" y="21971"/>
                    <a:pt x="21971" y="0"/>
                    <a:pt x="49022" y="0"/>
                  </a:cubicBezTo>
                  <a:lnTo>
                    <a:pt x="685800" y="0"/>
                  </a:lnTo>
                  <a:cubicBezTo>
                    <a:pt x="712851" y="0"/>
                    <a:pt x="734822" y="21971"/>
                    <a:pt x="734822" y="49022"/>
                  </a:cubicBezTo>
                  <a:lnTo>
                    <a:pt x="734822" y="685800"/>
                  </a:lnTo>
                  <a:cubicBezTo>
                    <a:pt x="734822" y="712851"/>
                    <a:pt x="712851" y="734822"/>
                    <a:pt x="685800" y="734822"/>
                  </a:cubicBezTo>
                  <a:lnTo>
                    <a:pt x="49022" y="734822"/>
                  </a:lnTo>
                  <a:cubicBezTo>
                    <a:pt x="21971" y="734822"/>
                    <a:pt x="0" y="712851"/>
                    <a:pt x="0" y="685800"/>
                  </a:cubicBezTo>
                  <a:close/>
                </a:path>
              </a:pathLst>
            </a:custGeom>
            <a:solidFill>
              <a:srgbClr val="F2EEEE"/>
            </a:solidFill>
          </p:spPr>
        </p:sp>
      </p:grpSp>
      <p:grpSp>
        <p:nvGrpSpPr>
          <p:cNvPr id="16" name="Group 16"/>
          <p:cNvGrpSpPr/>
          <p:nvPr/>
        </p:nvGrpSpPr>
        <p:grpSpPr>
          <a:xfrm>
            <a:off x="7807077" y="2893219"/>
            <a:ext cx="367456" cy="459284"/>
            <a:chOff x="0" y="0"/>
            <a:chExt cx="489942" cy="612378"/>
          </a:xfrm>
        </p:grpSpPr>
        <p:sp>
          <p:nvSpPr>
            <p:cNvPr id="17" name="Freeform 17"/>
            <p:cNvSpPr/>
            <p:nvPr/>
          </p:nvSpPr>
          <p:spPr>
            <a:xfrm>
              <a:off x="0" y="0"/>
              <a:ext cx="489942" cy="612378"/>
            </a:xfrm>
            <a:custGeom>
              <a:avLst/>
              <a:gdLst/>
              <a:ahLst/>
              <a:cxnLst/>
              <a:rect l="l" t="t" r="r" b="b"/>
              <a:pathLst>
                <a:path w="489942" h="612378">
                  <a:moveTo>
                    <a:pt x="0" y="0"/>
                  </a:moveTo>
                  <a:lnTo>
                    <a:pt x="489942" y="0"/>
                  </a:lnTo>
                  <a:lnTo>
                    <a:pt x="489942" y="612378"/>
                  </a:lnTo>
                  <a:lnTo>
                    <a:pt x="0" y="612378"/>
                  </a:lnTo>
                  <a:close/>
                </a:path>
              </a:pathLst>
            </a:custGeom>
            <a:solidFill>
              <a:srgbClr val="000000">
                <a:alpha val="0"/>
              </a:srgbClr>
            </a:solidFill>
          </p:spPr>
        </p:sp>
        <p:sp>
          <p:nvSpPr>
            <p:cNvPr id="18" name="TextBox 18"/>
            <p:cNvSpPr txBox="1"/>
            <p:nvPr/>
          </p:nvSpPr>
          <p:spPr>
            <a:xfrm>
              <a:off x="0" y="47625"/>
              <a:ext cx="489942" cy="564753"/>
            </a:xfrm>
            <a:prstGeom prst="rect">
              <a:avLst/>
            </a:prstGeom>
          </p:spPr>
          <p:txBody>
            <a:bodyPr lIns="0" tIns="0" rIns="0" bIns="0" rtlCol="0" anchor="t"/>
            <a:lstStyle/>
            <a:p>
              <a:pPr algn="ctr">
                <a:lnSpc>
                  <a:spcPts val="2874"/>
                </a:lnSpc>
              </a:pPr>
              <a:r>
                <a:rPr lang="en-US" sz="2874" b="1">
                  <a:solidFill>
                    <a:srgbClr val="4C4C4D"/>
                  </a:solidFill>
                  <a:latin typeface="Crimson Pro Bold"/>
                  <a:ea typeface="Crimson Pro Bold"/>
                  <a:cs typeface="Crimson Pro Bold"/>
                  <a:sym typeface="Crimson Pro Bold"/>
                </a:rPr>
                <a:t>1</a:t>
              </a:r>
            </a:p>
          </p:txBody>
        </p:sp>
      </p:grpSp>
      <p:grpSp>
        <p:nvGrpSpPr>
          <p:cNvPr id="19" name="Group 19"/>
          <p:cNvGrpSpPr/>
          <p:nvPr/>
        </p:nvGrpSpPr>
        <p:grpSpPr>
          <a:xfrm>
            <a:off x="9215884" y="2816870"/>
            <a:ext cx="4314564" cy="443954"/>
            <a:chOff x="0" y="0"/>
            <a:chExt cx="4960143" cy="510382"/>
          </a:xfrm>
        </p:grpSpPr>
        <p:sp>
          <p:nvSpPr>
            <p:cNvPr id="20" name="Freeform 20"/>
            <p:cNvSpPr/>
            <p:nvPr/>
          </p:nvSpPr>
          <p:spPr>
            <a:xfrm>
              <a:off x="0" y="0"/>
              <a:ext cx="4960143" cy="510382"/>
            </a:xfrm>
            <a:custGeom>
              <a:avLst/>
              <a:gdLst/>
              <a:ahLst/>
              <a:cxnLst/>
              <a:rect l="l" t="t" r="r" b="b"/>
              <a:pathLst>
                <a:path w="4960143" h="510382">
                  <a:moveTo>
                    <a:pt x="0" y="0"/>
                  </a:moveTo>
                  <a:lnTo>
                    <a:pt x="4960143" y="0"/>
                  </a:lnTo>
                  <a:lnTo>
                    <a:pt x="4960143" y="510382"/>
                  </a:lnTo>
                  <a:lnTo>
                    <a:pt x="0" y="510382"/>
                  </a:lnTo>
                  <a:close/>
                </a:path>
              </a:pathLst>
            </a:custGeom>
            <a:solidFill>
              <a:srgbClr val="000000">
                <a:alpha val="0"/>
              </a:srgbClr>
            </a:solidFill>
          </p:spPr>
        </p:sp>
        <p:sp>
          <p:nvSpPr>
            <p:cNvPr id="21" name="TextBox 21"/>
            <p:cNvSpPr txBox="1"/>
            <p:nvPr/>
          </p:nvSpPr>
          <p:spPr>
            <a:xfrm>
              <a:off x="0" y="-19050"/>
              <a:ext cx="4960143" cy="529432"/>
            </a:xfrm>
            <a:prstGeom prst="rect">
              <a:avLst/>
            </a:prstGeom>
          </p:spPr>
          <p:txBody>
            <a:bodyPr lIns="0" tIns="0" rIns="0" bIns="0" rtlCol="0" anchor="t"/>
            <a:lstStyle/>
            <a:p>
              <a:pPr algn="l">
                <a:lnSpc>
                  <a:spcPts val="3000"/>
                </a:lnSpc>
              </a:pPr>
              <a:r>
                <a:rPr lang="en-US" sz="2375" b="1">
                  <a:solidFill>
                    <a:srgbClr val="4C4C4D"/>
                  </a:solidFill>
                  <a:latin typeface="Crimson Pro Bold"/>
                  <a:ea typeface="Crimson Pro Bold"/>
                  <a:cs typeface="Crimson Pro Bold"/>
                  <a:sym typeface="Crimson Pro Bold"/>
                </a:rPr>
                <a:t>Compréhension des Requêtes</a:t>
              </a:r>
            </a:p>
          </p:txBody>
        </p:sp>
      </p:grpSp>
      <p:grpSp>
        <p:nvGrpSpPr>
          <p:cNvPr id="22" name="Group 22"/>
          <p:cNvGrpSpPr/>
          <p:nvPr/>
        </p:nvGrpSpPr>
        <p:grpSpPr>
          <a:xfrm>
            <a:off x="9215884" y="3346549"/>
            <a:ext cx="8214718" cy="391865"/>
            <a:chOff x="0" y="0"/>
            <a:chExt cx="10952957" cy="522487"/>
          </a:xfrm>
        </p:grpSpPr>
        <p:sp>
          <p:nvSpPr>
            <p:cNvPr id="23" name="Freeform 23"/>
            <p:cNvSpPr/>
            <p:nvPr/>
          </p:nvSpPr>
          <p:spPr>
            <a:xfrm>
              <a:off x="0" y="0"/>
              <a:ext cx="10952957" cy="522487"/>
            </a:xfrm>
            <a:custGeom>
              <a:avLst/>
              <a:gdLst/>
              <a:ahLst/>
              <a:cxnLst/>
              <a:rect l="l" t="t" r="r" b="b"/>
              <a:pathLst>
                <a:path w="10952957" h="522487">
                  <a:moveTo>
                    <a:pt x="0" y="0"/>
                  </a:moveTo>
                  <a:lnTo>
                    <a:pt x="10952957" y="0"/>
                  </a:lnTo>
                  <a:lnTo>
                    <a:pt x="10952957" y="522487"/>
                  </a:lnTo>
                  <a:lnTo>
                    <a:pt x="0" y="522487"/>
                  </a:lnTo>
                  <a:close/>
                </a:path>
              </a:pathLst>
            </a:custGeom>
            <a:solidFill>
              <a:srgbClr val="000000">
                <a:alpha val="0"/>
              </a:srgbClr>
            </a:solidFill>
          </p:spPr>
        </p:sp>
        <p:sp>
          <p:nvSpPr>
            <p:cNvPr id="24" name="TextBox 24"/>
            <p:cNvSpPr txBox="1"/>
            <p:nvPr/>
          </p:nvSpPr>
          <p:spPr>
            <a:xfrm>
              <a:off x="0" y="-85725"/>
              <a:ext cx="10952957" cy="608212"/>
            </a:xfrm>
            <a:prstGeom prst="rect">
              <a:avLst/>
            </a:prstGeom>
          </p:spPr>
          <p:txBody>
            <a:bodyPr lIns="0" tIns="0" rIns="0" bIns="0" rtlCol="0" anchor="t"/>
            <a:lstStyle/>
            <a:p>
              <a:pPr algn="l">
                <a:lnSpc>
                  <a:spcPts val="3062"/>
                </a:lnSpc>
              </a:pPr>
              <a:r>
                <a:rPr lang="en-US" sz="1874">
                  <a:solidFill>
                    <a:srgbClr val="4C4C4D"/>
                  </a:solidFill>
                  <a:latin typeface="Heebo"/>
                  <a:ea typeface="Heebo"/>
                  <a:cs typeface="Heebo"/>
                  <a:sym typeface="Heebo"/>
                </a:rPr>
                <a:t>NLP avancé (reformulation, expansion).</a:t>
              </a:r>
            </a:p>
          </p:txBody>
        </p:sp>
      </p:grpSp>
      <p:grpSp>
        <p:nvGrpSpPr>
          <p:cNvPr id="25" name="Group 25"/>
          <p:cNvGrpSpPr/>
          <p:nvPr/>
        </p:nvGrpSpPr>
        <p:grpSpPr>
          <a:xfrm>
            <a:off x="8237860" y="4765030"/>
            <a:ext cx="734914" cy="28575"/>
            <a:chOff x="0" y="0"/>
            <a:chExt cx="979885" cy="38100"/>
          </a:xfrm>
        </p:grpSpPr>
        <p:sp>
          <p:nvSpPr>
            <p:cNvPr id="26" name="Freeform 26"/>
            <p:cNvSpPr/>
            <p:nvPr/>
          </p:nvSpPr>
          <p:spPr>
            <a:xfrm>
              <a:off x="0" y="0"/>
              <a:ext cx="979932" cy="38100"/>
            </a:xfrm>
            <a:custGeom>
              <a:avLst/>
              <a:gdLst/>
              <a:ahLst/>
              <a:cxnLst/>
              <a:rect l="l" t="t" r="r" b="b"/>
              <a:pathLst>
                <a:path w="979932" h="38100">
                  <a:moveTo>
                    <a:pt x="0" y="19050"/>
                  </a:moveTo>
                  <a:cubicBezTo>
                    <a:pt x="0" y="8509"/>
                    <a:pt x="8509" y="0"/>
                    <a:pt x="19050" y="0"/>
                  </a:cubicBezTo>
                  <a:lnTo>
                    <a:pt x="960882" y="0"/>
                  </a:lnTo>
                  <a:cubicBezTo>
                    <a:pt x="971423" y="0"/>
                    <a:pt x="979932" y="8509"/>
                    <a:pt x="979932" y="19050"/>
                  </a:cubicBezTo>
                  <a:cubicBezTo>
                    <a:pt x="979932" y="29591"/>
                    <a:pt x="971296" y="38100"/>
                    <a:pt x="960882" y="38100"/>
                  </a:cubicBezTo>
                  <a:lnTo>
                    <a:pt x="19050" y="38100"/>
                  </a:lnTo>
                  <a:cubicBezTo>
                    <a:pt x="8509" y="38100"/>
                    <a:pt x="0" y="29591"/>
                    <a:pt x="0" y="19050"/>
                  </a:cubicBezTo>
                  <a:close/>
                </a:path>
              </a:pathLst>
            </a:custGeom>
            <a:solidFill>
              <a:srgbClr val="D8D4D4"/>
            </a:solidFill>
          </p:spPr>
        </p:sp>
      </p:grpSp>
      <p:grpSp>
        <p:nvGrpSpPr>
          <p:cNvPr id="27" name="Group 27"/>
          <p:cNvGrpSpPr/>
          <p:nvPr/>
        </p:nvGrpSpPr>
        <p:grpSpPr>
          <a:xfrm>
            <a:off x="7715325" y="4503836"/>
            <a:ext cx="551110" cy="551110"/>
            <a:chOff x="0" y="0"/>
            <a:chExt cx="734813" cy="734813"/>
          </a:xfrm>
        </p:grpSpPr>
        <p:sp>
          <p:nvSpPr>
            <p:cNvPr id="28" name="Freeform 28"/>
            <p:cNvSpPr/>
            <p:nvPr/>
          </p:nvSpPr>
          <p:spPr>
            <a:xfrm>
              <a:off x="0" y="0"/>
              <a:ext cx="734822" cy="734822"/>
            </a:xfrm>
            <a:custGeom>
              <a:avLst/>
              <a:gdLst/>
              <a:ahLst/>
              <a:cxnLst/>
              <a:rect l="l" t="t" r="r" b="b"/>
              <a:pathLst>
                <a:path w="734822" h="734822">
                  <a:moveTo>
                    <a:pt x="0" y="49022"/>
                  </a:moveTo>
                  <a:cubicBezTo>
                    <a:pt x="0" y="21971"/>
                    <a:pt x="21971" y="0"/>
                    <a:pt x="49022" y="0"/>
                  </a:cubicBezTo>
                  <a:lnTo>
                    <a:pt x="685800" y="0"/>
                  </a:lnTo>
                  <a:cubicBezTo>
                    <a:pt x="712851" y="0"/>
                    <a:pt x="734822" y="21971"/>
                    <a:pt x="734822" y="49022"/>
                  </a:cubicBezTo>
                  <a:lnTo>
                    <a:pt x="734822" y="685800"/>
                  </a:lnTo>
                  <a:cubicBezTo>
                    <a:pt x="734822" y="712851"/>
                    <a:pt x="712851" y="734822"/>
                    <a:pt x="685800" y="734822"/>
                  </a:cubicBezTo>
                  <a:lnTo>
                    <a:pt x="49022" y="734822"/>
                  </a:lnTo>
                  <a:cubicBezTo>
                    <a:pt x="21971" y="734822"/>
                    <a:pt x="0" y="712851"/>
                    <a:pt x="0" y="685800"/>
                  </a:cubicBezTo>
                  <a:close/>
                </a:path>
              </a:pathLst>
            </a:custGeom>
            <a:solidFill>
              <a:srgbClr val="F2EEEE"/>
            </a:solidFill>
          </p:spPr>
        </p:sp>
      </p:grpSp>
      <p:grpSp>
        <p:nvGrpSpPr>
          <p:cNvPr id="29" name="Group 29"/>
          <p:cNvGrpSpPr/>
          <p:nvPr/>
        </p:nvGrpSpPr>
        <p:grpSpPr>
          <a:xfrm>
            <a:off x="7807077" y="4549676"/>
            <a:ext cx="367456" cy="459284"/>
            <a:chOff x="0" y="0"/>
            <a:chExt cx="489942" cy="612378"/>
          </a:xfrm>
        </p:grpSpPr>
        <p:sp>
          <p:nvSpPr>
            <p:cNvPr id="30" name="Freeform 30"/>
            <p:cNvSpPr/>
            <p:nvPr/>
          </p:nvSpPr>
          <p:spPr>
            <a:xfrm>
              <a:off x="0" y="0"/>
              <a:ext cx="489942" cy="612378"/>
            </a:xfrm>
            <a:custGeom>
              <a:avLst/>
              <a:gdLst/>
              <a:ahLst/>
              <a:cxnLst/>
              <a:rect l="l" t="t" r="r" b="b"/>
              <a:pathLst>
                <a:path w="489942" h="612378">
                  <a:moveTo>
                    <a:pt x="0" y="0"/>
                  </a:moveTo>
                  <a:lnTo>
                    <a:pt x="489942" y="0"/>
                  </a:lnTo>
                  <a:lnTo>
                    <a:pt x="489942" y="612378"/>
                  </a:lnTo>
                  <a:lnTo>
                    <a:pt x="0" y="612378"/>
                  </a:lnTo>
                  <a:close/>
                </a:path>
              </a:pathLst>
            </a:custGeom>
            <a:solidFill>
              <a:srgbClr val="000000">
                <a:alpha val="0"/>
              </a:srgbClr>
            </a:solidFill>
          </p:spPr>
        </p:sp>
        <p:sp>
          <p:nvSpPr>
            <p:cNvPr id="31" name="TextBox 31"/>
            <p:cNvSpPr txBox="1"/>
            <p:nvPr/>
          </p:nvSpPr>
          <p:spPr>
            <a:xfrm>
              <a:off x="0" y="47625"/>
              <a:ext cx="489942" cy="564753"/>
            </a:xfrm>
            <a:prstGeom prst="rect">
              <a:avLst/>
            </a:prstGeom>
          </p:spPr>
          <p:txBody>
            <a:bodyPr lIns="0" tIns="0" rIns="0" bIns="0" rtlCol="0" anchor="t"/>
            <a:lstStyle/>
            <a:p>
              <a:pPr algn="ctr">
                <a:lnSpc>
                  <a:spcPts val="2874"/>
                </a:lnSpc>
              </a:pPr>
              <a:r>
                <a:rPr lang="en-US" sz="2874" b="1">
                  <a:solidFill>
                    <a:srgbClr val="4C4C4D"/>
                  </a:solidFill>
                  <a:latin typeface="Crimson Pro Bold"/>
                  <a:ea typeface="Crimson Pro Bold"/>
                  <a:cs typeface="Crimson Pro Bold"/>
                  <a:sym typeface="Crimson Pro Bold"/>
                </a:rPr>
                <a:t>2</a:t>
              </a:r>
            </a:p>
          </p:txBody>
        </p:sp>
      </p:grpSp>
      <p:grpSp>
        <p:nvGrpSpPr>
          <p:cNvPr id="32" name="Group 32"/>
          <p:cNvGrpSpPr/>
          <p:nvPr/>
        </p:nvGrpSpPr>
        <p:grpSpPr>
          <a:xfrm>
            <a:off x="9215884" y="4471059"/>
            <a:ext cx="3080439" cy="385055"/>
            <a:chOff x="0" y="0"/>
            <a:chExt cx="4083050" cy="510382"/>
          </a:xfrm>
        </p:grpSpPr>
        <p:sp>
          <p:nvSpPr>
            <p:cNvPr id="33" name="Freeform 33"/>
            <p:cNvSpPr/>
            <p:nvPr/>
          </p:nvSpPr>
          <p:spPr>
            <a:xfrm>
              <a:off x="0" y="0"/>
              <a:ext cx="4083050" cy="510382"/>
            </a:xfrm>
            <a:custGeom>
              <a:avLst/>
              <a:gdLst/>
              <a:ahLst/>
              <a:cxnLst/>
              <a:rect l="l" t="t" r="r" b="b"/>
              <a:pathLst>
                <a:path w="4083050" h="510382">
                  <a:moveTo>
                    <a:pt x="0" y="0"/>
                  </a:moveTo>
                  <a:lnTo>
                    <a:pt x="4083050" y="0"/>
                  </a:lnTo>
                  <a:lnTo>
                    <a:pt x="4083050" y="510382"/>
                  </a:lnTo>
                  <a:lnTo>
                    <a:pt x="0" y="510382"/>
                  </a:lnTo>
                  <a:close/>
                </a:path>
              </a:pathLst>
            </a:custGeom>
            <a:solidFill>
              <a:srgbClr val="000000">
                <a:alpha val="0"/>
              </a:srgbClr>
            </a:solidFill>
          </p:spPr>
        </p:sp>
        <p:sp>
          <p:nvSpPr>
            <p:cNvPr id="34" name="TextBox 34"/>
            <p:cNvSpPr txBox="1"/>
            <p:nvPr/>
          </p:nvSpPr>
          <p:spPr>
            <a:xfrm>
              <a:off x="0" y="-19050"/>
              <a:ext cx="4083050" cy="529432"/>
            </a:xfrm>
            <a:prstGeom prst="rect">
              <a:avLst/>
            </a:prstGeom>
          </p:spPr>
          <p:txBody>
            <a:bodyPr lIns="0" tIns="0" rIns="0" bIns="0" rtlCol="0" anchor="t"/>
            <a:lstStyle/>
            <a:p>
              <a:pPr algn="l">
                <a:lnSpc>
                  <a:spcPts val="3000"/>
                </a:lnSpc>
              </a:pPr>
              <a:r>
                <a:rPr lang="en-US" sz="2375" b="1">
                  <a:solidFill>
                    <a:srgbClr val="4C4C4D"/>
                  </a:solidFill>
                  <a:latin typeface="Crimson Pro Bold"/>
                  <a:ea typeface="Crimson Pro Bold"/>
                  <a:cs typeface="Crimson Pro Bold"/>
                  <a:sym typeface="Crimson Pro Bold"/>
                </a:rPr>
                <a:t>Recherche Hybride</a:t>
              </a:r>
            </a:p>
          </p:txBody>
        </p:sp>
      </p:grpSp>
      <p:grpSp>
        <p:nvGrpSpPr>
          <p:cNvPr id="35" name="Group 35"/>
          <p:cNvGrpSpPr/>
          <p:nvPr/>
        </p:nvGrpSpPr>
        <p:grpSpPr>
          <a:xfrm>
            <a:off x="9215884" y="5003006"/>
            <a:ext cx="8214718" cy="391865"/>
            <a:chOff x="0" y="0"/>
            <a:chExt cx="10952957" cy="522487"/>
          </a:xfrm>
        </p:grpSpPr>
        <p:sp>
          <p:nvSpPr>
            <p:cNvPr id="36" name="Freeform 36"/>
            <p:cNvSpPr/>
            <p:nvPr/>
          </p:nvSpPr>
          <p:spPr>
            <a:xfrm>
              <a:off x="0" y="0"/>
              <a:ext cx="10952957" cy="522487"/>
            </a:xfrm>
            <a:custGeom>
              <a:avLst/>
              <a:gdLst/>
              <a:ahLst/>
              <a:cxnLst/>
              <a:rect l="l" t="t" r="r" b="b"/>
              <a:pathLst>
                <a:path w="10952957" h="522487">
                  <a:moveTo>
                    <a:pt x="0" y="0"/>
                  </a:moveTo>
                  <a:lnTo>
                    <a:pt x="10952957" y="0"/>
                  </a:lnTo>
                  <a:lnTo>
                    <a:pt x="10952957" y="522487"/>
                  </a:lnTo>
                  <a:lnTo>
                    <a:pt x="0" y="522487"/>
                  </a:lnTo>
                  <a:close/>
                </a:path>
              </a:pathLst>
            </a:custGeom>
            <a:solidFill>
              <a:srgbClr val="000000">
                <a:alpha val="0"/>
              </a:srgbClr>
            </a:solidFill>
          </p:spPr>
        </p:sp>
        <p:sp>
          <p:nvSpPr>
            <p:cNvPr id="37" name="TextBox 37"/>
            <p:cNvSpPr txBox="1"/>
            <p:nvPr/>
          </p:nvSpPr>
          <p:spPr>
            <a:xfrm>
              <a:off x="0" y="-85725"/>
              <a:ext cx="10952957" cy="608212"/>
            </a:xfrm>
            <a:prstGeom prst="rect">
              <a:avLst/>
            </a:prstGeom>
          </p:spPr>
          <p:txBody>
            <a:bodyPr lIns="0" tIns="0" rIns="0" bIns="0" rtlCol="0" anchor="t"/>
            <a:lstStyle/>
            <a:p>
              <a:pPr marL="282773" lvl="1" indent="-141387" algn="l">
                <a:lnSpc>
                  <a:spcPts val="3062"/>
                </a:lnSpc>
                <a:buFont typeface="Arial"/>
                <a:buChar char="•"/>
              </a:pPr>
              <a:r>
                <a:rPr lang="en-US" sz="1874">
                  <a:solidFill>
                    <a:srgbClr val="4C4C4D"/>
                  </a:solidFill>
                  <a:latin typeface="Heebo"/>
                  <a:ea typeface="Heebo"/>
                  <a:cs typeface="Heebo"/>
                  <a:sym typeface="Heebo"/>
                </a:rPr>
                <a:t>Recherche sémantique : proximité vectorielle</a:t>
              </a:r>
            </a:p>
          </p:txBody>
        </p:sp>
      </p:grpSp>
      <p:grpSp>
        <p:nvGrpSpPr>
          <p:cNvPr id="38" name="Group 38"/>
          <p:cNvGrpSpPr/>
          <p:nvPr/>
        </p:nvGrpSpPr>
        <p:grpSpPr>
          <a:xfrm>
            <a:off x="9215884" y="5480596"/>
            <a:ext cx="8214718" cy="391865"/>
            <a:chOff x="0" y="0"/>
            <a:chExt cx="10952957" cy="522487"/>
          </a:xfrm>
        </p:grpSpPr>
        <p:sp>
          <p:nvSpPr>
            <p:cNvPr id="39" name="Freeform 39"/>
            <p:cNvSpPr/>
            <p:nvPr/>
          </p:nvSpPr>
          <p:spPr>
            <a:xfrm>
              <a:off x="0" y="0"/>
              <a:ext cx="10952957" cy="522487"/>
            </a:xfrm>
            <a:custGeom>
              <a:avLst/>
              <a:gdLst/>
              <a:ahLst/>
              <a:cxnLst/>
              <a:rect l="l" t="t" r="r" b="b"/>
              <a:pathLst>
                <a:path w="10952957" h="522487">
                  <a:moveTo>
                    <a:pt x="0" y="0"/>
                  </a:moveTo>
                  <a:lnTo>
                    <a:pt x="10952957" y="0"/>
                  </a:lnTo>
                  <a:lnTo>
                    <a:pt x="10952957" y="522487"/>
                  </a:lnTo>
                  <a:lnTo>
                    <a:pt x="0" y="522487"/>
                  </a:lnTo>
                  <a:close/>
                </a:path>
              </a:pathLst>
            </a:custGeom>
            <a:solidFill>
              <a:srgbClr val="000000">
                <a:alpha val="0"/>
              </a:srgbClr>
            </a:solidFill>
          </p:spPr>
        </p:sp>
        <p:sp>
          <p:nvSpPr>
            <p:cNvPr id="40" name="TextBox 40"/>
            <p:cNvSpPr txBox="1"/>
            <p:nvPr/>
          </p:nvSpPr>
          <p:spPr>
            <a:xfrm>
              <a:off x="0" y="-85725"/>
              <a:ext cx="10952957" cy="608212"/>
            </a:xfrm>
            <a:prstGeom prst="rect">
              <a:avLst/>
            </a:prstGeom>
          </p:spPr>
          <p:txBody>
            <a:bodyPr lIns="0" tIns="0" rIns="0" bIns="0" rtlCol="0" anchor="t"/>
            <a:lstStyle/>
            <a:p>
              <a:pPr marL="282773" lvl="1" indent="-141387" algn="l">
                <a:lnSpc>
                  <a:spcPts val="3062"/>
                </a:lnSpc>
                <a:buFont typeface="Arial"/>
                <a:buChar char="•"/>
              </a:pPr>
              <a:r>
                <a:rPr lang="en-US" sz="1874">
                  <a:solidFill>
                    <a:srgbClr val="4C4C4D"/>
                  </a:solidFill>
                  <a:latin typeface="Heebo"/>
                  <a:ea typeface="Heebo"/>
                  <a:cs typeface="Heebo"/>
                  <a:sym typeface="Heebo"/>
                </a:rPr>
                <a:t>Recherche lexicale : requêtes classiques (TF-IDF, BM25)</a:t>
              </a:r>
            </a:p>
          </p:txBody>
        </p:sp>
      </p:grpSp>
      <p:grpSp>
        <p:nvGrpSpPr>
          <p:cNvPr id="41" name="Group 41"/>
          <p:cNvGrpSpPr/>
          <p:nvPr/>
        </p:nvGrpSpPr>
        <p:grpSpPr>
          <a:xfrm>
            <a:off x="8237860" y="6899076"/>
            <a:ext cx="734914" cy="28575"/>
            <a:chOff x="0" y="0"/>
            <a:chExt cx="979885" cy="38100"/>
          </a:xfrm>
        </p:grpSpPr>
        <p:sp>
          <p:nvSpPr>
            <p:cNvPr id="42" name="Freeform 42"/>
            <p:cNvSpPr/>
            <p:nvPr/>
          </p:nvSpPr>
          <p:spPr>
            <a:xfrm>
              <a:off x="0" y="0"/>
              <a:ext cx="979932" cy="38100"/>
            </a:xfrm>
            <a:custGeom>
              <a:avLst/>
              <a:gdLst/>
              <a:ahLst/>
              <a:cxnLst/>
              <a:rect l="l" t="t" r="r" b="b"/>
              <a:pathLst>
                <a:path w="979932" h="38100">
                  <a:moveTo>
                    <a:pt x="0" y="19050"/>
                  </a:moveTo>
                  <a:cubicBezTo>
                    <a:pt x="0" y="8509"/>
                    <a:pt x="8509" y="0"/>
                    <a:pt x="19050" y="0"/>
                  </a:cubicBezTo>
                  <a:lnTo>
                    <a:pt x="960882" y="0"/>
                  </a:lnTo>
                  <a:cubicBezTo>
                    <a:pt x="971423" y="0"/>
                    <a:pt x="979932" y="8509"/>
                    <a:pt x="979932" y="19050"/>
                  </a:cubicBezTo>
                  <a:cubicBezTo>
                    <a:pt x="979932" y="29591"/>
                    <a:pt x="971296" y="38100"/>
                    <a:pt x="960882" y="38100"/>
                  </a:cubicBezTo>
                  <a:lnTo>
                    <a:pt x="19050" y="38100"/>
                  </a:lnTo>
                  <a:cubicBezTo>
                    <a:pt x="8509" y="38100"/>
                    <a:pt x="0" y="29591"/>
                    <a:pt x="0" y="19050"/>
                  </a:cubicBezTo>
                  <a:close/>
                </a:path>
              </a:pathLst>
            </a:custGeom>
            <a:solidFill>
              <a:srgbClr val="D8D4D4"/>
            </a:solidFill>
          </p:spPr>
        </p:sp>
      </p:grpSp>
      <p:grpSp>
        <p:nvGrpSpPr>
          <p:cNvPr id="43" name="Group 43"/>
          <p:cNvGrpSpPr/>
          <p:nvPr/>
        </p:nvGrpSpPr>
        <p:grpSpPr>
          <a:xfrm>
            <a:off x="7715325" y="6637884"/>
            <a:ext cx="551110" cy="551110"/>
            <a:chOff x="0" y="0"/>
            <a:chExt cx="734813" cy="734813"/>
          </a:xfrm>
        </p:grpSpPr>
        <p:sp>
          <p:nvSpPr>
            <p:cNvPr id="44" name="Freeform 44"/>
            <p:cNvSpPr/>
            <p:nvPr/>
          </p:nvSpPr>
          <p:spPr>
            <a:xfrm>
              <a:off x="0" y="0"/>
              <a:ext cx="734822" cy="734822"/>
            </a:xfrm>
            <a:custGeom>
              <a:avLst/>
              <a:gdLst/>
              <a:ahLst/>
              <a:cxnLst/>
              <a:rect l="l" t="t" r="r" b="b"/>
              <a:pathLst>
                <a:path w="734822" h="734822">
                  <a:moveTo>
                    <a:pt x="0" y="49022"/>
                  </a:moveTo>
                  <a:cubicBezTo>
                    <a:pt x="0" y="21971"/>
                    <a:pt x="21971" y="0"/>
                    <a:pt x="49022" y="0"/>
                  </a:cubicBezTo>
                  <a:lnTo>
                    <a:pt x="685800" y="0"/>
                  </a:lnTo>
                  <a:cubicBezTo>
                    <a:pt x="712851" y="0"/>
                    <a:pt x="734822" y="21971"/>
                    <a:pt x="734822" y="49022"/>
                  </a:cubicBezTo>
                  <a:lnTo>
                    <a:pt x="734822" y="685800"/>
                  </a:lnTo>
                  <a:cubicBezTo>
                    <a:pt x="734822" y="712851"/>
                    <a:pt x="712851" y="734822"/>
                    <a:pt x="685800" y="734822"/>
                  </a:cubicBezTo>
                  <a:lnTo>
                    <a:pt x="49022" y="734822"/>
                  </a:lnTo>
                  <a:cubicBezTo>
                    <a:pt x="21971" y="734822"/>
                    <a:pt x="0" y="712851"/>
                    <a:pt x="0" y="685800"/>
                  </a:cubicBezTo>
                  <a:close/>
                </a:path>
              </a:pathLst>
            </a:custGeom>
            <a:solidFill>
              <a:srgbClr val="F2EEEE"/>
            </a:solidFill>
          </p:spPr>
        </p:sp>
      </p:grpSp>
      <p:grpSp>
        <p:nvGrpSpPr>
          <p:cNvPr id="45" name="Group 45"/>
          <p:cNvGrpSpPr/>
          <p:nvPr/>
        </p:nvGrpSpPr>
        <p:grpSpPr>
          <a:xfrm>
            <a:off x="7807077" y="6683722"/>
            <a:ext cx="367456" cy="459284"/>
            <a:chOff x="0" y="0"/>
            <a:chExt cx="489942" cy="612378"/>
          </a:xfrm>
        </p:grpSpPr>
        <p:sp>
          <p:nvSpPr>
            <p:cNvPr id="46" name="Freeform 46"/>
            <p:cNvSpPr/>
            <p:nvPr/>
          </p:nvSpPr>
          <p:spPr>
            <a:xfrm>
              <a:off x="0" y="0"/>
              <a:ext cx="489942" cy="612378"/>
            </a:xfrm>
            <a:custGeom>
              <a:avLst/>
              <a:gdLst/>
              <a:ahLst/>
              <a:cxnLst/>
              <a:rect l="l" t="t" r="r" b="b"/>
              <a:pathLst>
                <a:path w="489942" h="612378">
                  <a:moveTo>
                    <a:pt x="0" y="0"/>
                  </a:moveTo>
                  <a:lnTo>
                    <a:pt x="489942" y="0"/>
                  </a:lnTo>
                  <a:lnTo>
                    <a:pt x="489942" y="612378"/>
                  </a:lnTo>
                  <a:lnTo>
                    <a:pt x="0" y="612378"/>
                  </a:lnTo>
                  <a:close/>
                </a:path>
              </a:pathLst>
            </a:custGeom>
            <a:solidFill>
              <a:srgbClr val="000000">
                <a:alpha val="0"/>
              </a:srgbClr>
            </a:solidFill>
          </p:spPr>
        </p:sp>
        <p:sp>
          <p:nvSpPr>
            <p:cNvPr id="47" name="TextBox 47"/>
            <p:cNvSpPr txBox="1"/>
            <p:nvPr/>
          </p:nvSpPr>
          <p:spPr>
            <a:xfrm>
              <a:off x="0" y="47625"/>
              <a:ext cx="489942" cy="564753"/>
            </a:xfrm>
            <a:prstGeom prst="rect">
              <a:avLst/>
            </a:prstGeom>
          </p:spPr>
          <p:txBody>
            <a:bodyPr lIns="0" tIns="0" rIns="0" bIns="0" rtlCol="0" anchor="t"/>
            <a:lstStyle/>
            <a:p>
              <a:pPr algn="ctr">
                <a:lnSpc>
                  <a:spcPts val="2874"/>
                </a:lnSpc>
              </a:pPr>
              <a:r>
                <a:rPr lang="en-US" sz="2874" b="1">
                  <a:solidFill>
                    <a:srgbClr val="4C4C4D"/>
                  </a:solidFill>
                  <a:latin typeface="Crimson Pro Bold"/>
                  <a:ea typeface="Crimson Pro Bold"/>
                  <a:cs typeface="Crimson Pro Bold"/>
                  <a:sym typeface="Crimson Pro Bold"/>
                </a:rPr>
                <a:t>3</a:t>
              </a:r>
            </a:p>
          </p:txBody>
        </p:sp>
      </p:grpSp>
      <p:grpSp>
        <p:nvGrpSpPr>
          <p:cNvPr id="48" name="Group 48"/>
          <p:cNvGrpSpPr/>
          <p:nvPr/>
        </p:nvGrpSpPr>
        <p:grpSpPr>
          <a:xfrm>
            <a:off x="9215884" y="6605105"/>
            <a:ext cx="3080439" cy="385055"/>
            <a:chOff x="0" y="0"/>
            <a:chExt cx="4083050" cy="510382"/>
          </a:xfrm>
        </p:grpSpPr>
        <p:sp>
          <p:nvSpPr>
            <p:cNvPr id="49" name="Freeform 49"/>
            <p:cNvSpPr/>
            <p:nvPr/>
          </p:nvSpPr>
          <p:spPr>
            <a:xfrm>
              <a:off x="0" y="0"/>
              <a:ext cx="4083050" cy="510382"/>
            </a:xfrm>
            <a:custGeom>
              <a:avLst/>
              <a:gdLst/>
              <a:ahLst/>
              <a:cxnLst/>
              <a:rect l="l" t="t" r="r" b="b"/>
              <a:pathLst>
                <a:path w="4083050" h="510382">
                  <a:moveTo>
                    <a:pt x="0" y="0"/>
                  </a:moveTo>
                  <a:lnTo>
                    <a:pt x="4083050" y="0"/>
                  </a:lnTo>
                  <a:lnTo>
                    <a:pt x="4083050" y="510382"/>
                  </a:lnTo>
                  <a:lnTo>
                    <a:pt x="0" y="510382"/>
                  </a:lnTo>
                  <a:close/>
                </a:path>
              </a:pathLst>
            </a:custGeom>
            <a:solidFill>
              <a:srgbClr val="000000">
                <a:alpha val="0"/>
              </a:srgbClr>
            </a:solidFill>
          </p:spPr>
        </p:sp>
        <p:sp>
          <p:nvSpPr>
            <p:cNvPr id="50" name="TextBox 50"/>
            <p:cNvSpPr txBox="1"/>
            <p:nvPr/>
          </p:nvSpPr>
          <p:spPr>
            <a:xfrm>
              <a:off x="0" y="-19050"/>
              <a:ext cx="4083050" cy="529432"/>
            </a:xfrm>
            <a:prstGeom prst="rect">
              <a:avLst/>
            </a:prstGeom>
          </p:spPr>
          <p:txBody>
            <a:bodyPr lIns="0" tIns="0" rIns="0" bIns="0" rtlCol="0" anchor="t"/>
            <a:lstStyle/>
            <a:p>
              <a:pPr algn="l">
                <a:lnSpc>
                  <a:spcPts val="3000"/>
                </a:lnSpc>
              </a:pPr>
              <a:r>
                <a:rPr lang="en-US" sz="2375" b="1">
                  <a:solidFill>
                    <a:srgbClr val="4C4C4D"/>
                  </a:solidFill>
                  <a:latin typeface="Crimson Pro Bold"/>
                  <a:ea typeface="Crimson Pro Bold"/>
                  <a:cs typeface="Crimson Pro Bold"/>
                  <a:sym typeface="Crimson Pro Bold"/>
                </a:rPr>
                <a:t>Filtrage et Pondération</a:t>
              </a:r>
            </a:p>
          </p:txBody>
        </p:sp>
      </p:grpSp>
      <p:grpSp>
        <p:nvGrpSpPr>
          <p:cNvPr id="51" name="Group 51"/>
          <p:cNvGrpSpPr/>
          <p:nvPr/>
        </p:nvGrpSpPr>
        <p:grpSpPr>
          <a:xfrm>
            <a:off x="9215884" y="7137052"/>
            <a:ext cx="8214718" cy="391865"/>
            <a:chOff x="0" y="0"/>
            <a:chExt cx="10952957" cy="522487"/>
          </a:xfrm>
        </p:grpSpPr>
        <p:sp>
          <p:nvSpPr>
            <p:cNvPr id="52" name="Freeform 52"/>
            <p:cNvSpPr/>
            <p:nvPr/>
          </p:nvSpPr>
          <p:spPr>
            <a:xfrm>
              <a:off x="0" y="0"/>
              <a:ext cx="10952957" cy="522487"/>
            </a:xfrm>
            <a:custGeom>
              <a:avLst/>
              <a:gdLst/>
              <a:ahLst/>
              <a:cxnLst/>
              <a:rect l="l" t="t" r="r" b="b"/>
              <a:pathLst>
                <a:path w="10952957" h="522487">
                  <a:moveTo>
                    <a:pt x="0" y="0"/>
                  </a:moveTo>
                  <a:lnTo>
                    <a:pt x="10952957" y="0"/>
                  </a:lnTo>
                  <a:lnTo>
                    <a:pt x="10952957" y="522487"/>
                  </a:lnTo>
                  <a:lnTo>
                    <a:pt x="0" y="522487"/>
                  </a:lnTo>
                  <a:close/>
                </a:path>
              </a:pathLst>
            </a:custGeom>
            <a:solidFill>
              <a:srgbClr val="000000">
                <a:alpha val="0"/>
              </a:srgbClr>
            </a:solidFill>
          </p:spPr>
        </p:sp>
        <p:sp>
          <p:nvSpPr>
            <p:cNvPr id="53" name="TextBox 53"/>
            <p:cNvSpPr txBox="1"/>
            <p:nvPr/>
          </p:nvSpPr>
          <p:spPr>
            <a:xfrm>
              <a:off x="0" y="-85725"/>
              <a:ext cx="10952957" cy="608212"/>
            </a:xfrm>
            <a:prstGeom prst="rect">
              <a:avLst/>
            </a:prstGeom>
          </p:spPr>
          <p:txBody>
            <a:bodyPr lIns="0" tIns="0" rIns="0" bIns="0" rtlCol="0" anchor="t"/>
            <a:lstStyle/>
            <a:p>
              <a:pPr algn="l">
                <a:lnSpc>
                  <a:spcPts val="3062"/>
                </a:lnSpc>
              </a:pPr>
              <a:r>
                <a:rPr lang="en-US" sz="1874">
                  <a:solidFill>
                    <a:srgbClr val="4C4C4D"/>
                  </a:solidFill>
                  <a:latin typeface="Heebo"/>
                  <a:ea typeface="Heebo"/>
                  <a:cs typeface="Heebo"/>
                  <a:sym typeface="Heebo"/>
                </a:rPr>
                <a:t>Améliorer la pertinence des résultats.</a:t>
              </a:r>
            </a:p>
          </p:txBody>
        </p:sp>
      </p:grpSp>
      <p:grpSp>
        <p:nvGrpSpPr>
          <p:cNvPr id="54" name="Group 54"/>
          <p:cNvGrpSpPr/>
          <p:nvPr/>
        </p:nvGrpSpPr>
        <p:grpSpPr>
          <a:xfrm>
            <a:off x="7715399" y="8049369"/>
            <a:ext cx="9715202" cy="1567458"/>
            <a:chOff x="0" y="0"/>
            <a:chExt cx="12953603" cy="2089943"/>
          </a:xfrm>
        </p:grpSpPr>
        <p:sp>
          <p:nvSpPr>
            <p:cNvPr id="55" name="Freeform 55"/>
            <p:cNvSpPr/>
            <p:nvPr/>
          </p:nvSpPr>
          <p:spPr>
            <a:xfrm>
              <a:off x="0" y="0"/>
              <a:ext cx="12953603" cy="2089943"/>
            </a:xfrm>
            <a:custGeom>
              <a:avLst/>
              <a:gdLst/>
              <a:ahLst/>
              <a:cxnLst/>
              <a:rect l="l" t="t" r="r" b="b"/>
              <a:pathLst>
                <a:path w="12953603" h="2089943">
                  <a:moveTo>
                    <a:pt x="0" y="0"/>
                  </a:moveTo>
                  <a:lnTo>
                    <a:pt x="12953603" y="0"/>
                  </a:lnTo>
                  <a:lnTo>
                    <a:pt x="12953603" y="2089943"/>
                  </a:lnTo>
                  <a:lnTo>
                    <a:pt x="0" y="2089943"/>
                  </a:lnTo>
                  <a:close/>
                </a:path>
              </a:pathLst>
            </a:custGeom>
            <a:solidFill>
              <a:srgbClr val="000000">
                <a:alpha val="0"/>
              </a:srgbClr>
            </a:solidFill>
          </p:spPr>
        </p:sp>
        <p:sp>
          <p:nvSpPr>
            <p:cNvPr id="56" name="TextBox 56"/>
            <p:cNvSpPr txBox="1"/>
            <p:nvPr/>
          </p:nvSpPr>
          <p:spPr>
            <a:xfrm>
              <a:off x="0" y="-85725"/>
              <a:ext cx="12953603" cy="2175668"/>
            </a:xfrm>
            <a:prstGeom prst="rect">
              <a:avLst/>
            </a:prstGeom>
          </p:spPr>
          <p:txBody>
            <a:bodyPr lIns="0" tIns="0" rIns="0" bIns="0" rtlCol="0" anchor="t"/>
            <a:lstStyle/>
            <a:p>
              <a:pPr algn="l">
                <a:lnSpc>
                  <a:spcPts val="3062"/>
                </a:lnSpc>
              </a:pPr>
              <a:r>
                <a:rPr lang="en-US" sz="1874">
                  <a:solidFill>
                    <a:srgbClr val="4C4C4D"/>
                  </a:solidFill>
                  <a:latin typeface="Heebo"/>
                  <a:ea typeface="Heebo"/>
                  <a:cs typeface="Heebo"/>
                  <a:sym typeface="Heebo"/>
                </a:rPr>
                <a:t>Le mécanisme de recherche et de récupération est au cœur du pipeline RAG. Nous utilisons le NLP avancé pour comprendre les requêtes des utilisateurs et combinons la recherche sémantique et lexicale pour des résultats optimaux. Le filtrage et la pondération des résultats améliorent la pertinence.</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0F0F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Freeform 6" descr="preencoded.png">
            <a:hlinkClick r:id="rId2"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8" name="Group 8"/>
          <p:cNvGrpSpPr/>
          <p:nvPr/>
        </p:nvGrpSpPr>
        <p:grpSpPr>
          <a:xfrm>
            <a:off x="992238" y="997149"/>
            <a:ext cx="9445526" cy="1771947"/>
            <a:chOff x="0" y="0"/>
            <a:chExt cx="12594035" cy="2362597"/>
          </a:xfrm>
        </p:grpSpPr>
        <p:sp>
          <p:nvSpPr>
            <p:cNvPr id="9" name="Freeform 9"/>
            <p:cNvSpPr/>
            <p:nvPr/>
          </p:nvSpPr>
          <p:spPr>
            <a:xfrm>
              <a:off x="0" y="0"/>
              <a:ext cx="12594035" cy="2362597"/>
            </a:xfrm>
            <a:custGeom>
              <a:avLst/>
              <a:gdLst/>
              <a:ahLst/>
              <a:cxnLst/>
              <a:rect l="l" t="t" r="r" b="b"/>
              <a:pathLst>
                <a:path w="12594035" h="2362597">
                  <a:moveTo>
                    <a:pt x="0" y="0"/>
                  </a:moveTo>
                  <a:lnTo>
                    <a:pt x="12594035" y="0"/>
                  </a:lnTo>
                  <a:lnTo>
                    <a:pt x="12594035" y="2362597"/>
                  </a:lnTo>
                  <a:lnTo>
                    <a:pt x="0" y="2362597"/>
                  </a:lnTo>
                  <a:close/>
                </a:path>
              </a:pathLst>
            </a:custGeom>
            <a:solidFill>
              <a:srgbClr val="000000">
                <a:alpha val="0"/>
              </a:srgbClr>
            </a:solidFill>
          </p:spPr>
        </p:sp>
        <p:sp>
          <p:nvSpPr>
            <p:cNvPr id="10" name="TextBox 10"/>
            <p:cNvSpPr txBox="1"/>
            <p:nvPr/>
          </p:nvSpPr>
          <p:spPr>
            <a:xfrm>
              <a:off x="0" y="-47625"/>
              <a:ext cx="12594035" cy="2410222"/>
            </a:xfrm>
            <a:prstGeom prst="rect">
              <a:avLst/>
            </a:prstGeom>
          </p:spPr>
          <p:txBody>
            <a:bodyPr lIns="0" tIns="0" rIns="0" bIns="0" rtlCol="0" anchor="t"/>
            <a:lstStyle/>
            <a:p>
              <a:pPr algn="l">
                <a:lnSpc>
                  <a:spcPts val="6937"/>
                </a:lnSpc>
              </a:pPr>
              <a:r>
                <a:rPr lang="en-US" sz="5562" b="1">
                  <a:solidFill>
                    <a:srgbClr val="152D47"/>
                  </a:solidFill>
                  <a:latin typeface="Crimson Pro Bold"/>
                  <a:ea typeface="Crimson Pro Bold"/>
                  <a:cs typeface="Crimson Pro Bold"/>
                  <a:sym typeface="Crimson Pro Bold"/>
                </a:rPr>
                <a:t>Enrichissement et Traitement des Données</a:t>
              </a:r>
            </a:p>
          </p:txBody>
        </p:sp>
      </p:grpSp>
      <p:grpSp>
        <p:nvGrpSpPr>
          <p:cNvPr id="11" name="Group 11"/>
          <p:cNvGrpSpPr/>
          <p:nvPr/>
        </p:nvGrpSpPr>
        <p:grpSpPr>
          <a:xfrm>
            <a:off x="992238" y="3513236"/>
            <a:ext cx="637878" cy="637878"/>
            <a:chOff x="0" y="0"/>
            <a:chExt cx="850503" cy="850503"/>
          </a:xfrm>
        </p:grpSpPr>
        <p:sp>
          <p:nvSpPr>
            <p:cNvPr id="12" name="Freeform 12"/>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F2EEEE"/>
            </a:solidFill>
          </p:spPr>
        </p:sp>
      </p:grpSp>
      <p:grpSp>
        <p:nvGrpSpPr>
          <p:cNvPr id="13" name="Group 13"/>
          <p:cNvGrpSpPr/>
          <p:nvPr/>
        </p:nvGrpSpPr>
        <p:grpSpPr>
          <a:xfrm>
            <a:off x="1913632" y="3513236"/>
            <a:ext cx="3544044" cy="442912"/>
            <a:chOff x="0" y="0"/>
            <a:chExt cx="4725392" cy="590550"/>
          </a:xfrm>
        </p:grpSpPr>
        <p:sp>
          <p:nvSpPr>
            <p:cNvPr id="14" name="Freeform 14"/>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5" name="TextBox 15"/>
            <p:cNvSpPr txBox="1"/>
            <p:nvPr/>
          </p:nvSpPr>
          <p:spPr>
            <a:xfrm>
              <a:off x="0" y="-28575"/>
              <a:ext cx="4725392" cy="619125"/>
            </a:xfrm>
            <a:prstGeom prst="rect">
              <a:avLst/>
            </a:prstGeom>
          </p:spPr>
          <p:txBody>
            <a:bodyPr lIns="0" tIns="0" rIns="0" bIns="0" rtlCol="0" anchor="t"/>
            <a:lstStyle/>
            <a:p>
              <a:pPr algn="l">
                <a:lnSpc>
                  <a:spcPts val="3437"/>
                </a:lnSpc>
              </a:pPr>
              <a:r>
                <a:rPr lang="en-US" sz="2750" b="1">
                  <a:solidFill>
                    <a:srgbClr val="4C4C4D"/>
                  </a:solidFill>
                  <a:latin typeface="Crimson Pro Bold"/>
                  <a:ea typeface="Crimson Pro Bold"/>
                  <a:cs typeface="Crimson Pro Bold"/>
                  <a:sym typeface="Crimson Pro Bold"/>
                </a:rPr>
                <a:t>Fusion des Résultats</a:t>
              </a:r>
            </a:p>
          </p:txBody>
        </p:sp>
      </p:grpSp>
      <p:grpSp>
        <p:nvGrpSpPr>
          <p:cNvPr id="16" name="Group 16"/>
          <p:cNvGrpSpPr/>
          <p:nvPr/>
        </p:nvGrpSpPr>
        <p:grpSpPr>
          <a:xfrm>
            <a:off x="1913632" y="4126260"/>
            <a:ext cx="3659684" cy="907256"/>
            <a:chOff x="0" y="0"/>
            <a:chExt cx="4879578" cy="1209675"/>
          </a:xfrm>
        </p:grpSpPr>
        <p:sp>
          <p:nvSpPr>
            <p:cNvPr id="17" name="Freeform 17"/>
            <p:cNvSpPr/>
            <p:nvPr/>
          </p:nvSpPr>
          <p:spPr>
            <a:xfrm>
              <a:off x="0" y="0"/>
              <a:ext cx="4879579" cy="1209675"/>
            </a:xfrm>
            <a:custGeom>
              <a:avLst/>
              <a:gdLst/>
              <a:ahLst/>
              <a:cxnLst/>
              <a:rect l="l" t="t" r="r" b="b"/>
              <a:pathLst>
                <a:path w="4879579" h="1209675">
                  <a:moveTo>
                    <a:pt x="0" y="0"/>
                  </a:moveTo>
                  <a:lnTo>
                    <a:pt x="4879579" y="0"/>
                  </a:lnTo>
                  <a:lnTo>
                    <a:pt x="4879579" y="1209675"/>
                  </a:lnTo>
                  <a:lnTo>
                    <a:pt x="0" y="1209675"/>
                  </a:lnTo>
                  <a:close/>
                </a:path>
              </a:pathLst>
            </a:custGeom>
            <a:solidFill>
              <a:srgbClr val="000000">
                <a:alpha val="0"/>
              </a:srgbClr>
            </a:solidFill>
          </p:spPr>
        </p:sp>
        <p:sp>
          <p:nvSpPr>
            <p:cNvPr id="18" name="TextBox 18"/>
            <p:cNvSpPr txBox="1"/>
            <p:nvPr/>
          </p:nvSpPr>
          <p:spPr>
            <a:xfrm>
              <a:off x="0" y="-85725"/>
              <a:ext cx="4879578" cy="1295400"/>
            </a:xfrm>
            <a:prstGeom prst="rect">
              <a:avLst/>
            </a:prstGeom>
          </p:spPr>
          <p:txBody>
            <a:bodyPr lIns="0" tIns="0" rIns="0" bIns="0" rtlCol="0" anchor="t"/>
            <a:lstStyle/>
            <a:p>
              <a:pPr algn="l">
                <a:lnSpc>
                  <a:spcPts val="3562"/>
                </a:lnSpc>
              </a:pPr>
              <a:r>
                <a:rPr lang="en-US" sz="2187">
                  <a:solidFill>
                    <a:srgbClr val="4C4C4D"/>
                  </a:solidFill>
                  <a:latin typeface="Heebo"/>
                  <a:ea typeface="Heebo"/>
                  <a:cs typeface="Heebo"/>
                  <a:sym typeface="Heebo"/>
                </a:rPr>
                <a:t>Multi-sources (publications, bases privées).</a:t>
              </a:r>
            </a:p>
          </p:txBody>
        </p:sp>
      </p:grpSp>
      <p:grpSp>
        <p:nvGrpSpPr>
          <p:cNvPr id="19" name="Group 19"/>
          <p:cNvGrpSpPr/>
          <p:nvPr/>
        </p:nvGrpSpPr>
        <p:grpSpPr>
          <a:xfrm>
            <a:off x="5856834" y="3513236"/>
            <a:ext cx="637878" cy="637878"/>
            <a:chOff x="0" y="0"/>
            <a:chExt cx="850503" cy="850503"/>
          </a:xfrm>
        </p:grpSpPr>
        <p:sp>
          <p:nvSpPr>
            <p:cNvPr id="20" name="Freeform 20"/>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F2EEEE"/>
            </a:solidFill>
          </p:spPr>
        </p:sp>
      </p:grpSp>
      <p:grpSp>
        <p:nvGrpSpPr>
          <p:cNvPr id="21" name="Group 21"/>
          <p:cNvGrpSpPr/>
          <p:nvPr/>
        </p:nvGrpSpPr>
        <p:grpSpPr>
          <a:xfrm>
            <a:off x="6778229" y="3513236"/>
            <a:ext cx="3180361" cy="934262"/>
            <a:chOff x="0" y="0"/>
            <a:chExt cx="4240482" cy="1245683"/>
          </a:xfrm>
        </p:grpSpPr>
        <p:sp>
          <p:nvSpPr>
            <p:cNvPr id="22" name="Freeform 22"/>
            <p:cNvSpPr/>
            <p:nvPr/>
          </p:nvSpPr>
          <p:spPr>
            <a:xfrm>
              <a:off x="0" y="0"/>
              <a:ext cx="4240482" cy="1245683"/>
            </a:xfrm>
            <a:custGeom>
              <a:avLst/>
              <a:gdLst/>
              <a:ahLst/>
              <a:cxnLst/>
              <a:rect l="l" t="t" r="r" b="b"/>
              <a:pathLst>
                <a:path w="4240482" h="1245683">
                  <a:moveTo>
                    <a:pt x="0" y="0"/>
                  </a:moveTo>
                  <a:lnTo>
                    <a:pt x="4240482" y="0"/>
                  </a:lnTo>
                  <a:lnTo>
                    <a:pt x="4240482" y="1245683"/>
                  </a:lnTo>
                  <a:lnTo>
                    <a:pt x="0" y="1245683"/>
                  </a:lnTo>
                  <a:close/>
                </a:path>
              </a:pathLst>
            </a:custGeom>
            <a:solidFill>
              <a:srgbClr val="000000">
                <a:alpha val="0"/>
              </a:srgbClr>
            </a:solidFill>
          </p:spPr>
        </p:sp>
        <p:sp>
          <p:nvSpPr>
            <p:cNvPr id="23" name="TextBox 23"/>
            <p:cNvSpPr txBox="1"/>
            <p:nvPr/>
          </p:nvSpPr>
          <p:spPr>
            <a:xfrm>
              <a:off x="0" y="-28575"/>
              <a:ext cx="4240482" cy="1274258"/>
            </a:xfrm>
            <a:prstGeom prst="rect">
              <a:avLst/>
            </a:prstGeom>
          </p:spPr>
          <p:txBody>
            <a:bodyPr lIns="0" tIns="0" rIns="0" bIns="0" rtlCol="0" anchor="t"/>
            <a:lstStyle/>
            <a:p>
              <a:pPr algn="l">
                <a:lnSpc>
                  <a:spcPts val="3437"/>
                </a:lnSpc>
              </a:pPr>
              <a:r>
                <a:rPr lang="en-US" sz="2750" b="1">
                  <a:solidFill>
                    <a:srgbClr val="4C4C4D"/>
                  </a:solidFill>
                  <a:latin typeface="Crimson Pro Bold"/>
                  <a:ea typeface="Crimson Pro Bold"/>
                  <a:cs typeface="Crimson Pro Bold"/>
                  <a:sym typeface="Crimson Pro Bold"/>
                </a:rPr>
                <a:t>Classification et Regroupement</a:t>
              </a:r>
            </a:p>
          </p:txBody>
        </p:sp>
      </p:grpSp>
      <p:grpSp>
        <p:nvGrpSpPr>
          <p:cNvPr id="24" name="Group 24"/>
          <p:cNvGrpSpPr/>
          <p:nvPr/>
        </p:nvGrpSpPr>
        <p:grpSpPr>
          <a:xfrm>
            <a:off x="6778229" y="4569173"/>
            <a:ext cx="3659684" cy="453629"/>
            <a:chOff x="0" y="0"/>
            <a:chExt cx="4879578" cy="604838"/>
          </a:xfrm>
        </p:grpSpPr>
        <p:sp>
          <p:nvSpPr>
            <p:cNvPr id="25" name="Freeform 25"/>
            <p:cNvSpPr/>
            <p:nvPr/>
          </p:nvSpPr>
          <p:spPr>
            <a:xfrm>
              <a:off x="0" y="0"/>
              <a:ext cx="4879579" cy="604838"/>
            </a:xfrm>
            <a:custGeom>
              <a:avLst/>
              <a:gdLst/>
              <a:ahLst/>
              <a:cxnLst/>
              <a:rect l="l" t="t" r="r" b="b"/>
              <a:pathLst>
                <a:path w="4879579" h="604838">
                  <a:moveTo>
                    <a:pt x="0" y="0"/>
                  </a:moveTo>
                  <a:lnTo>
                    <a:pt x="4879579" y="0"/>
                  </a:lnTo>
                  <a:lnTo>
                    <a:pt x="4879579" y="604838"/>
                  </a:lnTo>
                  <a:lnTo>
                    <a:pt x="0" y="604838"/>
                  </a:lnTo>
                  <a:close/>
                </a:path>
              </a:pathLst>
            </a:custGeom>
            <a:solidFill>
              <a:srgbClr val="000000">
                <a:alpha val="0"/>
              </a:srgbClr>
            </a:solidFill>
          </p:spPr>
        </p:sp>
        <p:sp>
          <p:nvSpPr>
            <p:cNvPr id="26" name="TextBox 26"/>
            <p:cNvSpPr txBox="1"/>
            <p:nvPr/>
          </p:nvSpPr>
          <p:spPr>
            <a:xfrm>
              <a:off x="0" y="-85725"/>
              <a:ext cx="4879578" cy="690563"/>
            </a:xfrm>
            <a:prstGeom prst="rect">
              <a:avLst/>
            </a:prstGeom>
          </p:spPr>
          <p:txBody>
            <a:bodyPr lIns="0" tIns="0" rIns="0" bIns="0" rtlCol="0" anchor="t"/>
            <a:lstStyle/>
            <a:p>
              <a:pPr algn="l">
                <a:lnSpc>
                  <a:spcPts val="3562"/>
                </a:lnSpc>
              </a:pPr>
              <a:r>
                <a:rPr lang="en-US" sz="2187">
                  <a:solidFill>
                    <a:srgbClr val="4C4C4D"/>
                  </a:solidFill>
                  <a:latin typeface="Heebo"/>
                  <a:ea typeface="Heebo"/>
                  <a:cs typeface="Heebo"/>
                  <a:sym typeface="Heebo"/>
                </a:rPr>
                <a:t>Thématique des documents.</a:t>
              </a:r>
            </a:p>
          </p:txBody>
        </p:sp>
      </p:grpSp>
      <p:grpSp>
        <p:nvGrpSpPr>
          <p:cNvPr id="27" name="Group 27"/>
          <p:cNvGrpSpPr/>
          <p:nvPr/>
        </p:nvGrpSpPr>
        <p:grpSpPr>
          <a:xfrm>
            <a:off x="992238" y="5635973"/>
            <a:ext cx="637878" cy="637878"/>
            <a:chOff x="0" y="0"/>
            <a:chExt cx="850503" cy="850503"/>
          </a:xfrm>
        </p:grpSpPr>
        <p:sp>
          <p:nvSpPr>
            <p:cNvPr id="28" name="Freeform 28"/>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F2EEEE"/>
            </a:solidFill>
          </p:spPr>
        </p:sp>
      </p:grpSp>
      <p:grpSp>
        <p:nvGrpSpPr>
          <p:cNvPr id="29" name="Group 29"/>
          <p:cNvGrpSpPr/>
          <p:nvPr/>
        </p:nvGrpSpPr>
        <p:grpSpPr>
          <a:xfrm>
            <a:off x="1913632" y="5569005"/>
            <a:ext cx="4864596" cy="509880"/>
            <a:chOff x="0" y="0"/>
            <a:chExt cx="5634237" cy="590550"/>
          </a:xfrm>
        </p:grpSpPr>
        <p:sp>
          <p:nvSpPr>
            <p:cNvPr id="30" name="Freeform 30"/>
            <p:cNvSpPr/>
            <p:nvPr/>
          </p:nvSpPr>
          <p:spPr>
            <a:xfrm>
              <a:off x="0" y="0"/>
              <a:ext cx="5634237" cy="590550"/>
            </a:xfrm>
            <a:custGeom>
              <a:avLst/>
              <a:gdLst/>
              <a:ahLst/>
              <a:cxnLst/>
              <a:rect l="l" t="t" r="r" b="b"/>
              <a:pathLst>
                <a:path w="5634237" h="590550">
                  <a:moveTo>
                    <a:pt x="0" y="0"/>
                  </a:moveTo>
                  <a:lnTo>
                    <a:pt x="5634237" y="0"/>
                  </a:lnTo>
                  <a:lnTo>
                    <a:pt x="5634237" y="590550"/>
                  </a:lnTo>
                  <a:lnTo>
                    <a:pt x="0" y="590550"/>
                  </a:lnTo>
                  <a:close/>
                </a:path>
              </a:pathLst>
            </a:custGeom>
            <a:solidFill>
              <a:srgbClr val="000000">
                <a:alpha val="0"/>
              </a:srgbClr>
            </a:solidFill>
          </p:spPr>
        </p:sp>
        <p:sp>
          <p:nvSpPr>
            <p:cNvPr id="31" name="TextBox 31"/>
            <p:cNvSpPr txBox="1"/>
            <p:nvPr/>
          </p:nvSpPr>
          <p:spPr>
            <a:xfrm>
              <a:off x="0" y="-28575"/>
              <a:ext cx="5634237" cy="619125"/>
            </a:xfrm>
            <a:prstGeom prst="rect">
              <a:avLst/>
            </a:prstGeom>
          </p:spPr>
          <p:txBody>
            <a:bodyPr lIns="0" tIns="0" rIns="0" bIns="0" rtlCol="0" anchor="t"/>
            <a:lstStyle/>
            <a:p>
              <a:pPr algn="l">
                <a:lnSpc>
                  <a:spcPts val="3437"/>
                </a:lnSpc>
              </a:pPr>
              <a:r>
                <a:rPr lang="en-US" sz="2750" b="1">
                  <a:solidFill>
                    <a:srgbClr val="4C4C4D"/>
                  </a:solidFill>
                  <a:latin typeface="Crimson Pro Bold"/>
                  <a:ea typeface="Crimson Pro Bold"/>
                  <a:cs typeface="Crimson Pro Bold"/>
                  <a:sym typeface="Crimson Pro Bold"/>
                </a:rPr>
                <a:t>Extraction des Éléments Clés</a:t>
              </a:r>
            </a:p>
          </p:txBody>
        </p:sp>
      </p:grpSp>
      <p:grpSp>
        <p:nvGrpSpPr>
          <p:cNvPr id="32" name="Group 32"/>
          <p:cNvGrpSpPr/>
          <p:nvPr/>
        </p:nvGrpSpPr>
        <p:grpSpPr>
          <a:xfrm>
            <a:off x="1913632" y="6248995"/>
            <a:ext cx="8524131" cy="453629"/>
            <a:chOff x="0" y="0"/>
            <a:chExt cx="11365508" cy="604838"/>
          </a:xfrm>
        </p:grpSpPr>
        <p:sp>
          <p:nvSpPr>
            <p:cNvPr id="33" name="Freeform 33"/>
            <p:cNvSpPr/>
            <p:nvPr/>
          </p:nvSpPr>
          <p:spPr>
            <a:xfrm>
              <a:off x="0" y="0"/>
              <a:ext cx="11365509" cy="604838"/>
            </a:xfrm>
            <a:custGeom>
              <a:avLst/>
              <a:gdLst/>
              <a:ahLst/>
              <a:cxnLst/>
              <a:rect l="l" t="t" r="r" b="b"/>
              <a:pathLst>
                <a:path w="11365509" h="604838">
                  <a:moveTo>
                    <a:pt x="0" y="0"/>
                  </a:moveTo>
                  <a:lnTo>
                    <a:pt x="11365509" y="0"/>
                  </a:lnTo>
                  <a:lnTo>
                    <a:pt x="11365509" y="604838"/>
                  </a:lnTo>
                  <a:lnTo>
                    <a:pt x="0" y="604838"/>
                  </a:lnTo>
                  <a:close/>
                </a:path>
              </a:pathLst>
            </a:custGeom>
            <a:solidFill>
              <a:srgbClr val="000000">
                <a:alpha val="0"/>
              </a:srgbClr>
            </a:solidFill>
          </p:spPr>
        </p:sp>
        <p:sp>
          <p:nvSpPr>
            <p:cNvPr id="34" name="TextBox 34"/>
            <p:cNvSpPr txBox="1"/>
            <p:nvPr/>
          </p:nvSpPr>
          <p:spPr>
            <a:xfrm>
              <a:off x="0" y="-85725"/>
              <a:ext cx="11365508" cy="690563"/>
            </a:xfrm>
            <a:prstGeom prst="rect">
              <a:avLst/>
            </a:prstGeom>
          </p:spPr>
          <p:txBody>
            <a:bodyPr lIns="0" tIns="0" rIns="0" bIns="0" rtlCol="0" anchor="t"/>
            <a:lstStyle/>
            <a:p>
              <a:pPr algn="l">
                <a:lnSpc>
                  <a:spcPts val="3562"/>
                </a:lnSpc>
              </a:pPr>
              <a:r>
                <a:rPr lang="en-US" sz="2187">
                  <a:solidFill>
                    <a:srgbClr val="4C4C4D"/>
                  </a:solidFill>
                  <a:latin typeface="Heebo"/>
                  <a:ea typeface="Heebo"/>
                  <a:cs typeface="Heebo"/>
                  <a:sym typeface="Heebo"/>
                </a:rPr>
                <a:t>Citations, figures, tableaux, méthodologies.</a:t>
              </a:r>
            </a:p>
          </p:txBody>
        </p:sp>
      </p:grpSp>
      <p:grpSp>
        <p:nvGrpSpPr>
          <p:cNvPr id="35" name="Group 35"/>
          <p:cNvGrpSpPr/>
          <p:nvPr/>
        </p:nvGrpSpPr>
        <p:grpSpPr>
          <a:xfrm>
            <a:off x="992238" y="7021562"/>
            <a:ext cx="9445526" cy="2268141"/>
            <a:chOff x="0" y="0"/>
            <a:chExt cx="12594035" cy="3024188"/>
          </a:xfrm>
        </p:grpSpPr>
        <p:sp>
          <p:nvSpPr>
            <p:cNvPr id="36" name="Freeform 36"/>
            <p:cNvSpPr/>
            <p:nvPr/>
          </p:nvSpPr>
          <p:spPr>
            <a:xfrm>
              <a:off x="0" y="0"/>
              <a:ext cx="12594035" cy="3024188"/>
            </a:xfrm>
            <a:custGeom>
              <a:avLst/>
              <a:gdLst/>
              <a:ahLst/>
              <a:cxnLst/>
              <a:rect l="l" t="t" r="r" b="b"/>
              <a:pathLst>
                <a:path w="12594035" h="3024188">
                  <a:moveTo>
                    <a:pt x="0" y="0"/>
                  </a:moveTo>
                  <a:lnTo>
                    <a:pt x="12594035" y="0"/>
                  </a:lnTo>
                  <a:lnTo>
                    <a:pt x="12594035" y="3024188"/>
                  </a:lnTo>
                  <a:lnTo>
                    <a:pt x="0" y="3024188"/>
                  </a:lnTo>
                  <a:close/>
                </a:path>
              </a:pathLst>
            </a:custGeom>
            <a:solidFill>
              <a:srgbClr val="000000">
                <a:alpha val="0"/>
              </a:srgbClr>
            </a:solidFill>
          </p:spPr>
        </p:sp>
        <p:sp>
          <p:nvSpPr>
            <p:cNvPr id="37" name="TextBox 37"/>
            <p:cNvSpPr txBox="1"/>
            <p:nvPr/>
          </p:nvSpPr>
          <p:spPr>
            <a:xfrm>
              <a:off x="0" y="-85725"/>
              <a:ext cx="12594035" cy="3109913"/>
            </a:xfrm>
            <a:prstGeom prst="rect">
              <a:avLst/>
            </a:prstGeom>
          </p:spPr>
          <p:txBody>
            <a:bodyPr lIns="0" tIns="0" rIns="0" bIns="0" rtlCol="0" anchor="t"/>
            <a:lstStyle/>
            <a:p>
              <a:pPr algn="l">
                <a:lnSpc>
                  <a:spcPts val="3562"/>
                </a:lnSpc>
              </a:pPr>
              <a:r>
                <a:rPr lang="en-US" sz="2187">
                  <a:solidFill>
                    <a:srgbClr val="4C4C4D"/>
                  </a:solidFill>
                  <a:latin typeface="Heebo"/>
                  <a:ea typeface="Heebo"/>
                  <a:cs typeface="Heebo"/>
                  <a:sym typeface="Heebo"/>
                </a:rPr>
                <a:t>L'enrichissement et le traitement des données récupérées sont cruciaux pour fournir des informations complètes. Nous fusionnons les résultats de multiples sources, classifions et regroupons thématiquement les documents, et extrayons les éléments clés tels que les citations et les méthodologies. Ce processus enrichit la qualité des données.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0F0F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grpSp>
        <p:nvGrpSpPr>
          <p:cNvPr id="7" name="Group 7"/>
          <p:cNvGrpSpPr/>
          <p:nvPr/>
        </p:nvGrpSpPr>
        <p:grpSpPr>
          <a:xfrm>
            <a:off x="7706469" y="860078"/>
            <a:ext cx="9733061" cy="1515368"/>
            <a:chOff x="0" y="0"/>
            <a:chExt cx="12977415" cy="2020490"/>
          </a:xfrm>
        </p:grpSpPr>
        <p:sp>
          <p:nvSpPr>
            <p:cNvPr id="8" name="Freeform 8"/>
            <p:cNvSpPr/>
            <p:nvPr/>
          </p:nvSpPr>
          <p:spPr>
            <a:xfrm>
              <a:off x="0" y="0"/>
              <a:ext cx="12977415" cy="2020490"/>
            </a:xfrm>
            <a:custGeom>
              <a:avLst/>
              <a:gdLst/>
              <a:ahLst/>
              <a:cxnLst/>
              <a:rect l="l" t="t" r="r" b="b"/>
              <a:pathLst>
                <a:path w="12977415" h="2020490">
                  <a:moveTo>
                    <a:pt x="0" y="0"/>
                  </a:moveTo>
                  <a:lnTo>
                    <a:pt x="12977415" y="0"/>
                  </a:lnTo>
                  <a:lnTo>
                    <a:pt x="12977415" y="2020490"/>
                  </a:lnTo>
                  <a:lnTo>
                    <a:pt x="0" y="2020490"/>
                  </a:lnTo>
                  <a:close/>
                </a:path>
              </a:pathLst>
            </a:custGeom>
            <a:solidFill>
              <a:srgbClr val="000000">
                <a:alpha val="0"/>
              </a:srgbClr>
            </a:solidFill>
          </p:spPr>
        </p:sp>
        <p:sp>
          <p:nvSpPr>
            <p:cNvPr id="9" name="TextBox 9"/>
            <p:cNvSpPr txBox="1"/>
            <p:nvPr/>
          </p:nvSpPr>
          <p:spPr>
            <a:xfrm>
              <a:off x="0" y="-28575"/>
              <a:ext cx="12977415" cy="2049065"/>
            </a:xfrm>
            <a:prstGeom prst="rect">
              <a:avLst/>
            </a:prstGeom>
          </p:spPr>
          <p:txBody>
            <a:bodyPr lIns="0" tIns="0" rIns="0" bIns="0" rtlCol="0" anchor="t"/>
            <a:lstStyle/>
            <a:p>
              <a:pPr algn="l">
                <a:lnSpc>
                  <a:spcPts val="5937"/>
                </a:lnSpc>
              </a:pPr>
              <a:r>
                <a:rPr lang="en-US" sz="4750" b="1">
                  <a:solidFill>
                    <a:srgbClr val="152D47"/>
                  </a:solidFill>
                  <a:latin typeface="Crimson Pro Bold"/>
                  <a:ea typeface="Crimson Pro Bold"/>
                  <a:cs typeface="Crimson Pro Bold"/>
                  <a:sym typeface="Crimson Pro Bold"/>
                </a:rPr>
                <a:t>Génération Augmentée par Récupération (RAG)</a:t>
              </a:r>
            </a:p>
          </p:txBody>
        </p:sp>
      </p:grpSp>
      <p:sp>
        <p:nvSpPr>
          <p:cNvPr id="10" name="Freeform 10" descr="preencoded.png"/>
          <p:cNvSpPr/>
          <p:nvPr/>
        </p:nvSpPr>
        <p:spPr>
          <a:xfrm>
            <a:off x="7706469" y="2739032"/>
            <a:ext cx="1212205" cy="1454646"/>
          </a:xfrm>
          <a:custGeom>
            <a:avLst/>
            <a:gdLst/>
            <a:ahLst/>
            <a:cxnLst/>
            <a:rect l="l" t="t" r="r" b="b"/>
            <a:pathLst>
              <a:path w="1212205" h="1454646">
                <a:moveTo>
                  <a:pt x="0" y="0"/>
                </a:moveTo>
                <a:lnTo>
                  <a:pt x="1212205" y="0"/>
                </a:lnTo>
                <a:lnTo>
                  <a:pt x="1212205" y="1454647"/>
                </a:lnTo>
                <a:lnTo>
                  <a:pt x="0" y="1454647"/>
                </a:lnTo>
                <a:lnTo>
                  <a:pt x="0" y="0"/>
                </a:lnTo>
                <a:close/>
              </a:path>
            </a:pathLst>
          </a:custGeom>
          <a:blipFill>
            <a:blip r:embed="rId3"/>
            <a:stretch>
              <a:fillRect t="-196" b="-196"/>
            </a:stretch>
          </a:blipFill>
        </p:spPr>
      </p:sp>
      <p:grpSp>
        <p:nvGrpSpPr>
          <p:cNvPr id="11" name="Group 11"/>
          <p:cNvGrpSpPr/>
          <p:nvPr/>
        </p:nvGrpSpPr>
        <p:grpSpPr>
          <a:xfrm>
            <a:off x="9282261" y="2897124"/>
            <a:ext cx="4093815" cy="463118"/>
            <a:chOff x="0" y="0"/>
            <a:chExt cx="4464248" cy="505023"/>
          </a:xfrm>
        </p:grpSpPr>
        <p:sp>
          <p:nvSpPr>
            <p:cNvPr id="12" name="Freeform 12"/>
            <p:cNvSpPr/>
            <p:nvPr/>
          </p:nvSpPr>
          <p:spPr>
            <a:xfrm>
              <a:off x="0" y="0"/>
              <a:ext cx="4464248" cy="505023"/>
            </a:xfrm>
            <a:custGeom>
              <a:avLst/>
              <a:gdLst/>
              <a:ahLst/>
              <a:cxnLst/>
              <a:rect l="l" t="t" r="r" b="b"/>
              <a:pathLst>
                <a:path w="4464248" h="505023">
                  <a:moveTo>
                    <a:pt x="0" y="0"/>
                  </a:moveTo>
                  <a:lnTo>
                    <a:pt x="4464248" y="0"/>
                  </a:lnTo>
                  <a:lnTo>
                    <a:pt x="4464248" y="505023"/>
                  </a:lnTo>
                  <a:lnTo>
                    <a:pt x="0" y="505023"/>
                  </a:lnTo>
                  <a:close/>
                </a:path>
              </a:pathLst>
            </a:custGeom>
            <a:solidFill>
              <a:srgbClr val="000000">
                <a:alpha val="0"/>
              </a:srgbClr>
            </a:solidFill>
          </p:spPr>
        </p:sp>
        <p:sp>
          <p:nvSpPr>
            <p:cNvPr id="13" name="TextBox 13"/>
            <p:cNvSpPr txBox="1"/>
            <p:nvPr/>
          </p:nvSpPr>
          <p:spPr>
            <a:xfrm>
              <a:off x="0" y="-9525"/>
              <a:ext cx="4464248" cy="514548"/>
            </a:xfrm>
            <a:prstGeom prst="rect">
              <a:avLst/>
            </a:prstGeom>
          </p:spPr>
          <p:txBody>
            <a:bodyPr lIns="0" tIns="0" rIns="0" bIns="0" rtlCol="0" anchor="t"/>
            <a:lstStyle/>
            <a:p>
              <a:pPr algn="l">
                <a:lnSpc>
                  <a:spcPts val="2937"/>
                </a:lnSpc>
              </a:pPr>
              <a:r>
                <a:rPr lang="en-US" sz="2375" b="1">
                  <a:solidFill>
                    <a:srgbClr val="4C4C4D"/>
                  </a:solidFill>
                  <a:latin typeface="Crimson Pro Bold"/>
                  <a:ea typeface="Crimson Pro Bold"/>
                  <a:cs typeface="Crimson Pro Bold"/>
                  <a:sym typeface="Crimson Pro Bold"/>
                </a:rPr>
                <a:t>Structuration des Données</a:t>
              </a:r>
            </a:p>
          </p:txBody>
        </p:sp>
      </p:grpSp>
      <p:grpSp>
        <p:nvGrpSpPr>
          <p:cNvPr id="14" name="Group 14"/>
          <p:cNvGrpSpPr/>
          <p:nvPr/>
        </p:nvGrpSpPr>
        <p:grpSpPr>
          <a:xfrm>
            <a:off x="9282261" y="3505646"/>
            <a:ext cx="8157270" cy="387846"/>
            <a:chOff x="0" y="0"/>
            <a:chExt cx="10876360" cy="517128"/>
          </a:xfrm>
        </p:grpSpPr>
        <p:sp>
          <p:nvSpPr>
            <p:cNvPr id="15" name="Freeform 15"/>
            <p:cNvSpPr/>
            <p:nvPr/>
          </p:nvSpPr>
          <p:spPr>
            <a:xfrm>
              <a:off x="0" y="0"/>
              <a:ext cx="10876360" cy="517128"/>
            </a:xfrm>
            <a:custGeom>
              <a:avLst/>
              <a:gdLst/>
              <a:ahLst/>
              <a:cxnLst/>
              <a:rect l="l" t="t" r="r" b="b"/>
              <a:pathLst>
                <a:path w="10876360" h="517128">
                  <a:moveTo>
                    <a:pt x="0" y="0"/>
                  </a:moveTo>
                  <a:lnTo>
                    <a:pt x="10876360" y="0"/>
                  </a:lnTo>
                  <a:lnTo>
                    <a:pt x="10876360" y="517128"/>
                  </a:lnTo>
                  <a:lnTo>
                    <a:pt x="0" y="517128"/>
                  </a:lnTo>
                  <a:close/>
                </a:path>
              </a:pathLst>
            </a:custGeom>
            <a:solidFill>
              <a:srgbClr val="000000">
                <a:alpha val="0"/>
              </a:srgbClr>
            </a:solidFill>
          </p:spPr>
        </p:sp>
        <p:sp>
          <p:nvSpPr>
            <p:cNvPr id="16" name="TextBox 16"/>
            <p:cNvSpPr txBox="1"/>
            <p:nvPr/>
          </p:nvSpPr>
          <p:spPr>
            <a:xfrm>
              <a:off x="0" y="-85725"/>
              <a:ext cx="10876360" cy="602853"/>
            </a:xfrm>
            <a:prstGeom prst="rect">
              <a:avLst/>
            </a:prstGeom>
          </p:spPr>
          <p:txBody>
            <a:bodyPr lIns="0" tIns="0" rIns="0" bIns="0" rtlCol="0" anchor="t"/>
            <a:lstStyle/>
            <a:p>
              <a:pPr algn="l">
                <a:lnSpc>
                  <a:spcPts val="3000"/>
                </a:lnSpc>
              </a:pPr>
              <a:r>
                <a:rPr lang="en-US" sz="1874">
                  <a:solidFill>
                    <a:srgbClr val="4C4C4D"/>
                  </a:solidFill>
                  <a:latin typeface="Heebo"/>
                  <a:ea typeface="Heebo"/>
                  <a:cs typeface="Heebo"/>
                  <a:sym typeface="Heebo"/>
                </a:rPr>
                <a:t>Préparation avant génération.</a:t>
              </a:r>
            </a:p>
          </p:txBody>
        </p:sp>
      </p:grpSp>
      <p:sp>
        <p:nvSpPr>
          <p:cNvPr id="17" name="Freeform 17" descr="preencoded.png"/>
          <p:cNvSpPr/>
          <p:nvPr/>
        </p:nvSpPr>
        <p:spPr>
          <a:xfrm>
            <a:off x="7706469" y="4193679"/>
            <a:ext cx="1212205" cy="2342257"/>
          </a:xfrm>
          <a:custGeom>
            <a:avLst/>
            <a:gdLst/>
            <a:ahLst/>
            <a:cxnLst/>
            <a:rect l="l" t="t" r="r" b="b"/>
            <a:pathLst>
              <a:path w="1212205" h="2342257">
                <a:moveTo>
                  <a:pt x="0" y="0"/>
                </a:moveTo>
                <a:lnTo>
                  <a:pt x="1212205" y="0"/>
                </a:lnTo>
                <a:lnTo>
                  <a:pt x="1212205" y="2342257"/>
                </a:lnTo>
                <a:lnTo>
                  <a:pt x="0" y="2342257"/>
                </a:lnTo>
                <a:lnTo>
                  <a:pt x="0" y="0"/>
                </a:lnTo>
                <a:close/>
              </a:path>
            </a:pathLst>
          </a:custGeom>
          <a:blipFill>
            <a:blip r:embed="rId4"/>
            <a:stretch>
              <a:fillRect t="-123" b="-123"/>
            </a:stretch>
          </a:blipFill>
        </p:spPr>
      </p:sp>
      <p:grpSp>
        <p:nvGrpSpPr>
          <p:cNvPr id="18" name="Group 18"/>
          <p:cNvGrpSpPr/>
          <p:nvPr/>
        </p:nvGrpSpPr>
        <p:grpSpPr>
          <a:xfrm>
            <a:off x="9282261" y="4436120"/>
            <a:ext cx="3290738" cy="411282"/>
            <a:chOff x="0" y="0"/>
            <a:chExt cx="4040783" cy="505023"/>
          </a:xfrm>
        </p:grpSpPr>
        <p:sp>
          <p:nvSpPr>
            <p:cNvPr id="19" name="Freeform 19"/>
            <p:cNvSpPr/>
            <p:nvPr/>
          </p:nvSpPr>
          <p:spPr>
            <a:xfrm>
              <a:off x="0" y="0"/>
              <a:ext cx="4040783" cy="505023"/>
            </a:xfrm>
            <a:custGeom>
              <a:avLst/>
              <a:gdLst/>
              <a:ahLst/>
              <a:cxnLst/>
              <a:rect l="l" t="t" r="r" b="b"/>
              <a:pathLst>
                <a:path w="4040783" h="505023">
                  <a:moveTo>
                    <a:pt x="0" y="0"/>
                  </a:moveTo>
                  <a:lnTo>
                    <a:pt x="4040783" y="0"/>
                  </a:lnTo>
                  <a:lnTo>
                    <a:pt x="4040783" y="505023"/>
                  </a:lnTo>
                  <a:lnTo>
                    <a:pt x="0" y="505023"/>
                  </a:lnTo>
                  <a:close/>
                </a:path>
              </a:pathLst>
            </a:custGeom>
            <a:solidFill>
              <a:srgbClr val="000000">
                <a:alpha val="0"/>
              </a:srgbClr>
            </a:solidFill>
          </p:spPr>
        </p:sp>
        <p:sp>
          <p:nvSpPr>
            <p:cNvPr id="20" name="TextBox 20"/>
            <p:cNvSpPr txBox="1"/>
            <p:nvPr/>
          </p:nvSpPr>
          <p:spPr>
            <a:xfrm>
              <a:off x="0" y="-9525"/>
              <a:ext cx="4040783" cy="514548"/>
            </a:xfrm>
            <a:prstGeom prst="rect">
              <a:avLst/>
            </a:prstGeom>
          </p:spPr>
          <p:txBody>
            <a:bodyPr lIns="0" tIns="0" rIns="0" bIns="0" rtlCol="0" anchor="t"/>
            <a:lstStyle/>
            <a:p>
              <a:pPr algn="l">
                <a:lnSpc>
                  <a:spcPts val="2937"/>
                </a:lnSpc>
              </a:pPr>
              <a:r>
                <a:rPr lang="en-US" sz="2375" b="1">
                  <a:solidFill>
                    <a:srgbClr val="4C4C4D"/>
                  </a:solidFill>
                  <a:latin typeface="Crimson Pro Bold"/>
                  <a:ea typeface="Crimson Pro Bold"/>
                  <a:cs typeface="Crimson Pro Bold"/>
                  <a:sym typeface="Crimson Pro Bold"/>
                </a:rPr>
                <a:t>Génération de Contenu</a:t>
              </a:r>
            </a:p>
          </p:txBody>
        </p:sp>
      </p:grpSp>
      <p:grpSp>
        <p:nvGrpSpPr>
          <p:cNvPr id="21" name="Group 21"/>
          <p:cNvGrpSpPr/>
          <p:nvPr/>
        </p:nvGrpSpPr>
        <p:grpSpPr>
          <a:xfrm>
            <a:off x="9282261" y="4960292"/>
            <a:ext cx="8157270" cy="387846"/>
            <a:chOff x="0" y="0"/>
            <a:chExt cx="10876360" cy="517128"/>
          </a:xfrm>
        </p:grpSpPr>
        <p:sp>
          <p:nvSpPr>
            <p:cNvPr id="22" name="Freeform 22"/>
            <p:cNvSpPr/>
            <p:nvPr/>
          </p:nvSpPr>
          <p:spPr>
            <a:xfrm>
              <a:off x="0" y="0"/>
              <a:ext cx="10876360" cy="517128"/>
            </a:xfrm>
            <a:custGeom>
              <a:avLst/>
              <a:gdLst/>
              <a:ahLst/>
              <a:cxnLst/>
              <a:rect l="l" t="t" r="r" b="b"/>
              <a:pathLst>
                <a:path w="10876360" h="517128">
                  <a:moveTo>
                    <a:pt x="0" y="0"/>
                  </a:moveTo>
                  <a:lnTo>
                    <a:pt x="10876360" y="0"/>
                  </a:lnTo>
                  <a:lnTo>
                    <a:pt x="10876360" y="517128"/>
                  </a:lnTo>
                  <a:lnTo>
                    <a:pt x="0" y="517128"/>
                  </a:lnTo>
                  <a:close/>
                </a:path>
              </a:pathLst>
            </a:custGeom>
            <a:solidFill>
              <a:srgbClr val="000000">
                <a:alpha val="0"/>
              </a:srgbClr>
            </a:solidFill>
          </p:spPr>
        </p:sp>
        <p:sp>
          <p:nvSpPr>
            <p:cNvPr id="23" name="TextBox 23"/>
            <p:cNvSpPr txBox="1"/>
            <p:nvPr/>
          </p:nvSpPr>
          <p:spPr>
            <a:xfrm>
              <a:off x="0" y="-85725"/>
              <a:ext cx="10876360" cy="602853"/>
            </a:xfrm>
            <a:prstGeom prst="rect">
              <a:avLst/>
            </a:prstGeom>
          </p:spPr>
          <p:txBody>
            <a:bodyPr lIns="0" tIns="0" rIns="0" bIns="0" rtlCol="0" anchor="t"/>
            <a:lstStyle/>
            <a:p>
              <a:pPr marL="282773" lvl="1" indent="-141387" algn="l">
                <a:lnSpc>
                  <a:spcPts val="3000"/>
                </a:lnSpc>
                <a:buFont typeface="Arial"/>
                <a:buChar char="•"/>
              </a:pPr>
              <a:r>
                <a:rPr lang="en-US" sz="1874">
                  <a:solidFill>
                    <a:srgbClr val="4C4C4D"/>
                  </a:solidFill>
                  <a:latin typeface="Heebo"/>
                  <a:ea typeface="Heebo"/>
                  <a:cs typeface="Heebo"/>
                  <a:sym typeface="Heebo"/>
                </a:rPr>
                <a:t>Résumé automatique d’articles et brevets</a:t>
              </a:r>
            </a:p>
          </p:txBody>
        </p:sp>
      </p:grpSp>
      <p:grpSp>
        <p:nvGrpSpPr>
          <p:cNvPr id="24" name="Group 24"/>
          <p:cNvGrpSpPr/>
          <p:nvPr/>
        </p:nvGrpSpPr>
        <p:grpSpPr>
          <a:xfrm>
            <a:off x="9282261" y="5432971"/>
            <a:ext cx="8157270" cy="387846"/>
            <a:chOff x="0" y="0"/>
            <a:chExt cx="10876360" cy="517128"/>
          </a:xfrm>
        </p:grpSpPr>
        <p:sp>
          <p:nvSpPr>
            <p:cNvPr id="25" name="Freeform 25"/>
            <p:cNvSpPr/>
            <p:nvPr/>
          </p:nvSpPr>
          <p:spPr>
            <a:xfrm>
              <a:off x="0" y="0"/>
              <a:ext cx="10876360" cy="517128"/>
            </a:xfrm>
            <a:custGeom>
              <a:avLst/>
              <a:gdLst/>
              <a:ahLst/>
              <a:cxnLst/>
              <a:rect l="l" t="t" r="r" b="b"/>
              <a:pathLst>
                <a:path w="10876360" h="517128">
                  <a:moveTo>
                    <a:pt x="0" y="0"/>
                  </a:moveTo>
                  <a:lnTo>
                    <a:pt x="10876360" y="0"/>
                  </a:lnTo>
                  <a:lnTo>
                    <a:pt x="10876360" y="517128"/>
                  </a:lnTo>
                  <a:lnTo>
                    <a:pt x="0" y="517128"/>
                  </a:lnTo>
                  <a:close/>
                </a:path>
              </a:pathLst>
            </a:custGeom>
            <a:solidFill>
              <a:srgbClr val="000000">
                <a:alpha val="0"/>
              </a:srgbClr>
            </a:solidFill>
          </p:spPr>
        </p:sp>
        <p:sp>
          <p:nvSpPr>
            <p:cNvPr id="26" name="TextBox 26"/>
            <p:cNvSpPr txBox="1"/>
            <p:nvPr/>
          </p:nvSpPr>
          <p:spPr>
            <a:xfrm>
              <a:off x="0" y="-85725"/>
              <a:ext cx="10876360" cy="602853"/>
            </a:xfrm>
            <a:prstGeom prst="rect">
              <a:avLst/>
            </a:prstGeom>
          </p:spPr>
          <p:txBody>
            <a:bodyPr lIns="0" tIns="0" rIns="0" bIns="0" rtlCol="0" anchor="t"/>
            <a:lstStyle/>
            <a:p>
              <a:pPr marL="282773" lvl="1" indent="-141387" algn="l">
                <a:lnSpc>
                  <a:spcPts val="3000"/>
                </a:lnSpc>
                <a:buFont typeface="Arial"/>
                <a:buChar char="•"/>
              </a:pPr>
              <a:r>
                <a:rPr lang="en-US" sz="1874">
                  <a:solidFill>
                    <a:srgbClr val="4C4C4D"/>
                  </a:solidFill>
                  <a:latin typeface="Heebo"/>
                  <a:ea typeface="Heebo"/>
                  <a:cs typeface="Heebo"/>
                  <a:sym typeface="Heebo"/>
                </a:rPr>
                <a:t>Explication et vulgarisation des concepts techniques</a:t>
              </a:r>
            </a:p>
          </p:txBody>
        </p:sp>
      </p:grpSp>
      <p:grpSp>
        <p:nvGrpSpPr>
          <p:cNvPr id="27" name="Group 27"/>
          <p:cNvGrpSpPr/>
          <p:nvPr/>
        </p:nvGrpSpPr>
        <p:grpSpPr>
          <a:xfrm>
            <a:off x="9282261" y="5905649"/>
            <a:ext cx="8157270" cy="387846"/>
            <a:chOff x="0" y="0"/>
            <a:chExt cx="10876360" cy="517128"/>
          </a:xfrm>
        </p:grpSpPr>
        <p:sp>
          <p:nvSpPr>
            <p:cNvPr id="28" name="Freeform 28"/>
            <p:cNvSpPr/>
            <p:nvPr/>
          </p:nvSpPr>
          <p:spPr>
            <a:xfrm>
              <a:off x="0" y="0"/>
              <a:ext cx="10876360" cy="517128"/>
            </a:xfrm>
            <a:custGeom>
              <a:avLst/>
              <a:gdLst/>
              <a:ahLst/>
              <a:cxnLst/>
              <a:rect l="l" t="t" r="r" b="b"/>
              <a:pathLst>
                <a:path w="10876360" h="517128">
                  <a:moveTo>
                    <a:pt x="0" y="0"/>
                  </a:moveTo>
                  <a:lnTo>
                    <a:pt x="10876360" y="0"/>
                  </a:lnTo>
                  <a:lnTo>
                    <a:pt x="10876360" y="517128"/>
                  </a:lnTo>
                  <a:lnTo>
                    <a:pt x="0" y="517128"/>
                  </a:lnTo>
                  <a:close/>
                </a:path>
              </a:pathLst>
            </a:custGeom>
            <a:solidFill>
              <a:srgbClr val="000000">
                <a:alpha val="0"/>
              </a:srgbClr>
            </a:solidFill>
          </p:spPr>
        </p:sp>
        <p:sp>
          <p:nvSpPr>
            <p:cNvPr id="29" name="TextBox 29"/>
            <p:cNvSpPr txBox="1"/>
            <p:nvPr/>
          </p:nvSpPr>
          <p:spPr>
            <a:xfrm>
              <a:off x="0" y="-85725"/>
              <a:ext cx="10876360" cy="602853"/>
            </a:xfrm>
            <a:prstGeom prst="rect">
              <a:avLst/>
            </a:prstGeom>
          </p:spPr>
          <p:txBody>
            <a:bodyPr lIns="0" tIns="0" rIns="0" bIns="0" rtlCol="0" anchor="t"/>
            <a:lstStyle/>
            <a:p>
              <a:pPr marL="282773" lvl="1" indent="-141387" algn="l">
                <a:lnSpc>
                  <a:spcPts val="3000"/>
                </a:lnSpc>
                <a:buFont typeface="Arial"/>
                <a:buChar char="•"/>
              </a:pPr>
              <a:r>
                <a:rPr lang="en-US" sz="1874">
                  <a:solidFill>
                    <a:srgbClr val="4C4C4D"/>
                  </a:solidFill>
                  <a:latin typeface="Heebo"/>
                  <a:ea typeface="Heebo"/>
                  <a:cs typeface="Heebo"/>
                  <a:sym typeface="Heebo"/>
                </a:rPr>
                <a:t>Synthèse multi-document basée sur plusieurs sources</a:t>
              </a:r>
            </a:p>
          </p:txBody>
        </p:sp>
      </p:grpSp>
      <p:sp>
        <p:nvSpPr>
          <p:cNvPr id="30" name="Freeform 30" descr="preencoded.png"/>
          <p:cNvSpPr/>
          <p:nvPr/>
        </p:nvSpPr>
        <p:spPr>
          <a:xfrm>
            <a:off x="7706469" y="6535936"/>
            <a:ext cx="1212205" cy="1454646"/>
          </a:xfrm>
          <a:custGeom>
            <a:avLst/>
            <a:gdLst/>
            <a:ahLst/>
            <a:cxnLst/>
            <a:rect l="l" t="t" r="r" b="b"/>
            <a:pathLst>
              <a:path w="1212205" h="1454646">
                <a:moveTo>
                  <a:pt x="0" y="0"/>
                </a:moveTo>
                <a:lnTo>
                  <a:pt x="1212205" y="0"/>
                </a:lnTo>
                <a:lnTo>
                  <a:pt x="1212205" y="1454646"/>
                </a:lnTo>
                <a:lnTo>
                  <a:pt x="0" y="1454646"/>
                </a:lnTo>
                <a:lnTo>
                  <a:pt x="0" y="0"/>
                </a:lnTo>
                <a:close/>
              </a:path>
            </a:pathLst>
          </a:custGeom>
          <a:blipFill>
            <a:blip r:embed="rId5"/>
            <a:stretch>
              <a:fillRect t="-196" b="-196"/>
            </a:stretch>
          </a:blipFill>
        </p:spPr>
      </p:sp>
      <p:grpSp>
        <p:nvGrpSpPr>
          <p:cNvPr id="31" name="Group 31"/>
          <p:cNvGrpSpPr/>
          <p:nvPr/>
        </p:nvGrpSpPr>
        <p:grpSpPr>
          <a:xfrm>
            <a:off x="9282261" y="6710729"/>
            <a:ext cx="4824975" cy="446416"/>
            <a:chOff x="0" y="0"/>
            <a:chExt cx="5458420" cy="505023"/>
          </a:xfrm>
        </p:grpSpPr>
        <p:sp>
          <p:nvSpPr>
            <p:cNvPr id="32" name="Freeform 32"/>
            <p:cNvSpPr/>
            <p:nvPr/>
          </p:nvSpPr>
          <p:spPr>
            <a:xfrm>
              <a:off x="0" y="0"/>
              <a:ext cx="5458420" cy="505023"/>
            </a:xfrm>
            <a:custGeom>
              <a:avLst/>
              <a:gdLst/>
              <a:ahLst/>
              <a:cxnLst/>
              <a:rect l="l" t="t" r="r" b="b"/>
              <a:pathLst>
                <a:path w="5458420" h="505023">
                  <a:moveTo>
                    <a:pt x="0" y="0"/>
                  </a:moveTo>
                  <a:lnTo>
                    <a:pt x="5458420" y="0"/>
                  </a:lnTo>
                  <a:lnTo>
                    <a:pt x="5458420" y="505023"/>
                  </a:lnTo>
                  <a:lnTo>
                    <a:pt x="0" y="505023"/>
                  </a:lnTo>
                  <a:close/>
                </a:path>
              </a:pathLst>
            </a:custGeom>
            <a:solidFill>
              <a:srgbClr val="000000">
                <a:alpha val="0"/>
              </a:srgbClr>
            </a:solidFill>
          </p:spPr>
        </p:sp>
        <p:sp>
          <p:nvSpPr>
            <p:cNvPr id="33" name="TextBox 33"/>
            <p:cNvSpPr txBox="1"/>
            <p:nvPr/>
          </p:nvSpPr>
          <p:spPr>
            <a:xfrm>
              <a:off x="0" y="-9525"/>
              <a:ext cx="5458420" cy="514548"/>
            </a:xfrm>
            <a:prstGeom prst="rect">
              <a:avLst/>
            </a:prstGeom>
          </p:spPr>
          <p:txBody>
            <a:bodyPr lIns="0" tIns="0" rIns="0" bIns="0" rtlCol="0" anchor="t"/>
            <a:lstStyle/>
            <a:p>
              <a:pPr algn="l">
                <a:lnSpc>
                  <a:spcPts val="2937"/>
                </a:lnSpc>
              </a:pPr>
              <a:r>
                <a:rPr lang="en-US" sz="2375" b="1">
                  <a:solidFill>
                    <a:srgbClr val="4C4C4D"/>
                  </a:solidFill>
                  <a:latin typeface="Crimson Pro Bold"/>
                  <a:ea typeface="Crimson Pro Bold"/>
                  <a:cs typeface="Crimson Pro Bold"/>
                  <a:sym typeface="Crimson Pro Bold"/>
                </a:rPr>
                <a:t>Réduction des Biais et Validation</a:t>
              </a:r>
            </a:p>
          </p:txBody>
        </p:sp>
      </p:grpSp>
      <p:grpSp>
        <p:nvGrpSpPr>
          <p:cNvPr id="34" name="Group 34"/>
          <p:cNvGrpSpPr/>
          <p:nvPr/>
        </p:nvGrpSpPr>
        <p:grpSpPr>
          <a:xfrm>
            <a:off x="9282261" y="7302550"/>
            <a:ext cx="8157270" cy="387846"/>
            <a:chOff x="0" y="0"/>
            <a:chExt cx="10876360" cy="517128"/>
          </a:xfrm>
        </p:grpSpPr>
        <p:sp>
          <p:nvSpPr>
            <p:cNvPr id="35" name="Freeform 35"/>
            <p:cNvSpPr/>
            <p:nvPr/>
          </p:nvSpPr>
          <p:spPr>
            <a:xfrm>
              <a:off x="0" y="0"/>
              <a:ext cx="10876360" cy="517128"/>
            </a:xfrm>
            <a:custGeom>
              <a:avLst/>
              <a:gdLst/>
              <a:ahLst/>
              <a:cxnLst/>
              <a:rect l="l" t="t" r="r" b="b"/>
              <a:pathLst>
                <a:path w="10876360" h="517128">
                  <a:moveTo>
                    <a:pt x="0" y="0"/>
                  </a:moveTo>
                  <a:lnTo>
                    <a:pt x="10876360" y="0"/>
                  </a:lnTo>
                  <a:lnTo>
                    <a:pt x="10876360" y="517128"/>
                  </a:lnTo>
                  <a:lnTo>
                    <a:pt x="0" y="517128"/>
                  </a:lnTo>
                  <a:close/>
                </a:path>
              </a:pathLst>
            </a:custGeom>
            <a:solidFill>
              <a:srgbClr val="000000">
                <a:alpha val="0"/>
              </a:srgbClr>
            </a:solidFill>
          </p:spPr>
        </p:sp>
        <p:sp>
          <p:nvSpPr>
            <p:cNvPr id="36" name="TextBox 36"/>
            <p:cNvSpPr txBox="1"/>
            <p:nvPr/>
          </p:nvSpPr>
          <p:spPr>
            <a:xfrm>
              <a:off x="0" y="-85725"/>
              <a:ext cx="10876360" cy="602853"/>
            </a:xfrm>
            <a:prstGeom prst="rect">
              <a:avLst/>
            </a:prstGeom>
          </p:spPr>
          <p:txBody>
            <a:bodyPr lIns="0" tIns="0" rIns="0" bIns="0" rtlCol="0" anchor="t"/>
            <a:lstStyle/>
            <a:p>
              <a:pPr algn="l">
                <a:lnSpc>
                  <a:spcPts val="3000"/>
                </a:lnSpc>
              </a:pPr>
              <a:r>
                <a:rPr lang="en-US" sz="1874">
                  <a:solidFill>
                    <a:srgbClr val="4C4C4D"/>
                  </a:solidFill>
                  <a:latin typeface="Heebo"/>
                  <a:ea typeface="Heebo"/>
                  <a:cs typeface="Heebo"/>
                  <a:sym typeface="Heebo"/>
                </a:rPr>
                <a:t>Modèles de contrôle qualité.</a:t>
              </a:r>
            </a:p>
          </p:txBody>
        </p:sp>
      </p:grpSp>
      <p:grpSp>
        <p:nvGrpSpPr>
          <p:cNvPr id="37" name="Group 37"/>
          <p:cNvGrpSpPr/>
          <p:nvPr/>
        </p:nvGrpSpPr>
        <p:grpSpPr>
          <a:xfrm>
            <a:off x="7706469" y="8263235"/>
            <a:ext cx="9733061" cy="1163539"/>
            <a:chOff x="0" y="0"/>
            <a:chExt cx="12977415" cy="1551385"/>
          </a:xfrm>
        </p:grpSpPr>
        <p:sp>
          <p:nvSpPr>
            <p:cNvPr id="38" name="Freeform 38"/>
            <p:cNvSpPr/>
            <p:nvPr/>
          </p:nvSpPr>
          <p:spPr>
            <a:xfrm>
              <a:off x="0" y="0"/>
              <a:ext cx="12977415" cy="1551385"/>
            </a:xfrm>
            <a:custGeom>
              <a:avLst/>
              <a:gdLst/>
              <a:ahLst/>
              <a:cxnLst/>
              <a:rect l="l" t="t" r="r" b="b"/>
              <a:pathLst>
                <a:path w="12977415" h="1551385">
                  <a:moveTo>
                    <a:pt x="0" y="0"/>
                  </a:moveTo>
                  <a:lnTo>
                    <a:pt x="12977415" y="0"/>
                  </a:lnTo>
                  <a:lnTo>
                    <a:pt x="12977415" y="1551385"/>
                  </a:lnTo>
                  <a:lnTo>
                    <a:pt x="0" y="1551385"/>
                  </a:lnTo>
                  <a:close/>
                </a:path>
              </a:pathLst>
            </a:custGeom>
            <a:solidFill>
              <a:srgbClr val="000000">
                <a:alpha val="0"/>
              </a:srgbClr>
            </a:solidFill>
          </p:spPr>
        </p:sp>
        <p:sp>
          <p:nvSpPr>
            <p:cNvPr id="39" name="TextBox 39"/>
            <p:cNvSpPr txBox="1"/>
            <p:nvPr/>
          </p:nvSpPr>
          <p:spPr>
            <a:xfrm>
              <a:off x="0" y="-85725"/>
              <a:ext cx="12977415" cy="1637110"/>
            </a:xfrm>
            <a:prstGeom prst="rect">
              <a:avLst/>
            </a:prstGeom>
          </p:spPr>
          <p:txBody>
            <a:bodyPr lIns="0" tIns="0" rIns="0" bIns="0" rtlCol="0" anchor="t"/>
            <a:lstStyle/>
            <a:p>
              <a:pPr algn="l">
                <a:lnSpc>
                  <a:spcPts val="3000"/>
                </a:lnSpc>
              </a:pPr>
              <a:r>
                <a:rPr lang="en-US" sz="1874">
                  <a:solidFill>
                    <a:srgbClr val="4C4C4D"/>
                  </a:solidFill>
                  <a:latin typeface="Heebo"/>
                  <a:ea typeface="Heebo"/>
                  <a:cs typeface="Heebo"/>
                  <a:sym typeface="Heebo"/>
                </a:rPr>
                <a:t>La génération augmentée par récupération (RAG) est l'étape où nous générons du contenu assisté par des LLM. Nous structurons les données récupérées avant la génération et utilisons des modèles de contrôle qualité pour réduire les biais et valider la génération.</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0F0F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p:nvPr/>
        </p:nvGrpSpPr>
        <p:grpSpPr>
          <a:xfrm>
            <a:off x="981372" y="771079"/>
            <a:ext cx="10501015" cy="876151"/>
            <a:chOff x="0" y="0"/>
            <a:chExt cx="14001353" cy="1168202"/>
          </a:xfrm>
        </p:grpSpPr>
        <p:sp>
          <p:nvSpPr>
            <p:cNvPr id="7" name="Freeform 7"/>
            <p:cNvSpPr/>
            <p:nvPr/>
          </p:nvSpPr>
          <p:spPr>
            <a:xfrm>
              <a:off x="0" y="0"/>
              <a:ext cx="14001353" cy="1168202"/>
            </a:xfrm>
            <a:custGeom>
              <a:avLst/>
              <a:gdLst/>
              <a:ahLst/>
              <a:cxnLst/>
              <a:rect l="l" t="t" r="r" b="b"/>
              <a:pathLst>
                <a:path w="14001353" h="1168202">
                  <a:moveTo>
                    <a:pt x="0" y="0"/>
                  </a:moveTo>
                  <a:lnTo>
                    <a:pt x="14001353" y="0"/>
                  </a:lnTo>
                  <a:lnTo>
                    <a:pt x="14001353" y="1168202"/>
                  </a:lnTo>
                  <a:lnTo>
                    <a:pt x="0" y="1168202"/>
                  </a:lnTo>
                  <a:close/>
                </a:path>
              </a:pathLst>
            </a:custGeom>
            <a:solidFill>
              <a:srgbClr val="000000">
                <a:alpha val="0"/>
              </a:srgbClr>
            </a:solidFill>
          </p:spPr>
        </p:sp>
        <p:sp>
          <p:nvSpPr>
            <p:cNvPr id="8" name="TextBox 8"/>
            <p:cNvSpPr txBox="1"/>
            <p:nvPr/>
          </p:nvSpPr>
          <p:spPr>
            <a:xfrm>
              <a:off x="0" y="-38100"/>
              <a:ext cx="14001353" cy="1206302"/>
            </a:xfrm>
            <a:prstGeom prst="rect">
              <a:avLst/>
            </a:prstGeom>
          </p:spPr>
          <p:txBody>
            <a:bodyPr lIns="0" tIns="0" rIns="0" bIns="0" rtlCol="0" anchor="t"/>
            <a:lstStyle/>
            <a:p>
              <a:pPr algn="l">
                <a:lnSpc>
                  <a:spcPts val="6875"/>
                </a:lnSpc>
              </a:pPr>
              <a:r>
                <a:rPr lang="en-US" sz="5500" b="1">
                  <a:solidFill>
                    <a:srgbClr val="152D47"/>
                  </a:solidFill>
                  <a:latin typeface="Crimson Pro Bold"/>
                  <a:ea typeface="Crimson Pro Bold"/>
                  <a:cs typeface="Crimson Pro Bold"/>
                  <a:sym typeface="Crimson Pro Bold"/>
                </a:rPr>
                <a:t>Post-Traitement et Personnalisation</a:t>
              </a:r>
            </a:p>
          </p:txBody>
        </p:sp>
      </p:grpSp>
      <p:grpSp>
        <p:nvGrpSpPr>
          <p:cNvPr id="9" name="Group 9"/>
          <p:cNvGrpSpPr/>
          <p:nvPr/>
        </p:nvGrpSpPr>
        <p:grpSpPr>
          <a:xfrm>
            <a:off x="2221111" y="4313188"/>
            <a:ext cx="3505200" cy="438001"/>
            <a:chOff x="0" y="0"/>
            <a:chExt cx="4673600" cy="584002"/>
          </a:xfrm>
        </p:grpSpPr>
        <p:sp>
          <p:nvSpPr>
            <p:cNvPr id="10" name="Freeform 10"/>
            <p:cNvSpPr/>
            <p:nvPr/>
          </p:nvSpPr>
          <p:spPr>
            <a:xfrm>
              <a:off x="0" y="0"/>
              <a:ext cx="4673600" cy="584002"/>
            </a:xfrm>
            <a:custGeom>
              <a:avLst/>
              <a:gdLst/>
              <a:ahLst/>
              <a:cxnLst/>
              <a:rect l="l" t="t" r="r" b="b"/>
              <a:pathLst>
                <a:path w="4673600" h="584002">
                  <a:moveTo>
                    <a:pt x="0" y="0"/>
                  </a:moveTo>
                  <a:lnTo>
                    <a:pt x="4673600" y="0"/>
                  </a:lnTo>
                  <a:lnTo>
                    <a:pt x="4673600" y="584002"/>
                  </a:lnTo>
                  <a:lnTo>
                    <a:pt x="0" y="584002"/>
                  </a:lnTo>
                  <a:close/>
                </a:path>
              </a:pathLst>
            </a:custGeom>
            <a:solidFill>
              <a:srgbClr val="000000">
                <a:alpha val="0"/>
              </a:srgbClr>
            </a:solidFill>
          </p:spPr>
        </p:sp>
        <p:sp>
          <p:nvSpPr>
            <p:cNvPr id="11" name="TextBox 11"/>
            <p:cNvSpPr txBox="1"/>
            <p:nvPr/>
          </p:nvSpPr>
          <p:spPr>
            <a:xfrm>
              <a:off x="0" y="-28575"/>
              <a:ext cx="4673600" cy="612577"/>
            </a:xfrm>
            <a:prstGeom prst="rect">
              <a:avLst/>
            </a:prstGeom>
          </p:spPr>
          <p:txBody>
            <a:bodyPr lIns="0" tIns="0" rIns="0" bIns="0" rtlCol="0" anchor="t"/>
            <a:lstStyle/>
            <a:p>
              <a:pPr algn="r">
                <a:lnSpc>
                  <a:spcPts val="3437"/>
                </a:lnSpc>
              </a:pPr>
              <a:r>
                <a:rPr lang="en-US" sz="2750" b="1">
                  <a:solidFill>
                    <a:srgbClr val="4C4C4D"/>
                  </a:solidFill>
                  <a:latin typeface="Crimson Pro Bold"/>
                  <a:ea typeface="Crimson Pro Bold"/>
                  <a:cs typeface="Crimson Pro Bold"/>
                  <a:sym typeface="Crimson Pro Bold"/>
                </a:rPr>
                <a:t>Amélioration du Style</a:t>
              </a:r>
            </a:p>
          </p:txBody>
        </p:sp>
      </p:grpSp>
      <p:grpSp>
        <p:nvGrpSpPr>
          <p:cNvPr id="12" name="Group 12"/>
          <p:cNvGrpSpPr/>
          <p:nvPr/>
        </p:nvGrpSpPr>
        <p:grpSpPr>
          <a:xfrm>
            <a:off x="981372" y="4919365"/>
            <a:ext cx="4744939" cy="897136"/>
            <a:chOff x="0" y="0"/>
            <a:chExt cx="6326585" cy="1196182"/>
          </a:xfrm>
        </p:grpSpPr>
        <p:sp>
          <p:nvSpPr>
            <p:cNvPr id="13" name="Freeform 13"/>
            <p:cNvSpPr/>
            <p:nvPr/>
          </p:nvSpPr>
          <p:spPr>
            <a:xfrm>
              <a:off x="0" y="0"/>
              <a:ext cx="6326585" cy="1196182"/>
            </a:xfrm>
            <a:custGeom>
              <a:avLst/>
              <a:gdLst/>
              <a:ahLst/>
              <a:cxnLst/>
              <a:rect l="l" t="t" r="r" b="b"/>
              <a:pathLst>
                <a:path w="6326585" h="1196182">
                  <a:moveTo>
                    <a:pt x="0" y="0"/>
                  </a:moveTo>
                  <a:lnTo>
                    <a:pt x="6326585" y="0"/>
                  </a:lnTo>
                  <a:lnTo>
                    <a:pt x="6326585" y="1196182"/>
                  </a:lnTo>
                  <a:lnTo>
                    <a:pt x="0" y="1196182"/>
                  </a:lnTo>
                  <a:close/>
                </a:path>
              </a:pathLst>
            </a:custGeom>
            <a:solidFill>
              <a:srgbClr val="000000">
                <a:alpha val="0"/>
              </a:srgbClr>
            </a:solidFill>
          </p:spPr>
        </p:sp>
        <p:sp>
          <p:nvSpPr>
            <p:cNvPr id="14" name="TextBox 14"/>
            <p:cNvSpPr txBox="1"/>
            <p:nvPr/>
          </p:nvSpPr>
          <p:spPr>
            <a:xfrm>
              <a:off x="0" y="-85725"/>
              <a:ext cx="6326585" cy="1281907"/>
            </a:xfrm>
            <a:prstGeom prst="rect">
              <a:avLst/>
            </a:prstGeom>
          </p:spPr>
          <p:txBody>
            <a:bodyPr lIns="0" tIns="0" rIns="0" bIns="0" rtlCol="0" anchor="t"/>
            <a:lstStyle/>
            <a:p>
              <a:pPr algn="r">
                <a:lnSpc>
                  <a:spcPts val="3500"/>
                </a:lnSpc>
              </a:pPr>
              <a:r>
                <a:rPr lang="en-US" sz="2187">
                  <a:solidFill>
                    <a:srgbClr val="4C4C4D"/>
                  </a:solidFill>
                  <a:latin typeface="Heebo"/>
                  <a:ea typeface="Heebo"/>
                  <a:cs typeface="Heebo"/>
                  <a:sym typeface="Heebo"/>
                </a:rPr>
                <a:t>Correction grammaticale, reformulation.</a:t>
              </a:r>
            </a:p>
          </p:txBody>
        </p:sp>
      </p:grpSp>
      <p:sp>
        <p:nvSpPr>
          <p:cNvPr id="15" name="Freeform 15" descr="preencoded.png"/>
          <p:cNvSpPr/>
          <p:nvPr/>
        </p:nvSpPr>
        <p:spPr>
          <a:xfrm>
            <a:off x="6287095" y="2208014"/>
            <a:ext cx="5713810" cy="5713810"/>
          </a:xfrm>
          <a:custGeom>
            <a:avLst/>
            <a:gdLst/>
            <a:ahLst/>
            <a:cxnLst/>
            <a:rect l="l" t="t" r="r" b="b"/>
            <a:pathLst>
              <a:path w="5713810" h="5713810">
                <a:moveTo>
                  <a:pt x="0" y="0"/>
                </a:moveTo>
                <a:lnTo>
                  <a:pt x="5713810" y="0"/>
                </a:lnTo>
                <a:lnTo>
                  <a:pt x="5713810" y="5713810"/>
                </a:lnTo>
                <a:lnTo>
                  <a:pt x="0" y="5713810"/>
                </a:lnTo>
                <a:lnTo>
                  <a:pt x="0" y="0"/>
                </a:lnTo>
                <a:close/>
              </a:path>
            </a:pathLst>
          </a:custGeom>
          <a:blipFill>
            <a:blip r:embed="rId2"/>
            <a:stretch>
              <a:fillRect/>
            </a:stretch>
          </a:blipFill>
        </p:spPr>
      </p:sp>
      <p:grpSp>
        <p:nvGrpSpPr>
          <p:cNvPr id="16" name="Group 16"/>
          <p:cNvGrpSpPr/>
          <p:nvPr/>
        </p:nvGrpSpPr>
        <p:grpSpPr>
          <a:xfrm>
            <a:off x="6934200" y="4802684"/>
            <a:ext cx="419546" cy="524470"/>
            <a:chOff x="0" y="0"/>
            <a:chExt cx="559395" cy="699293"/>
          </a:xfrm>
        </p:grpSpPr>
        <p:sp>
          <p:nvSpPr>
            <p:cNvPr id="17" name="Freeform 17"/>
            <p:cNvSpPr/>
            <p:nvPr/>
          </p:nvSpPr>
          <p:spPr>
            <a:xfrm>
              <a:off x="0" y="0"/>
              <a:ext cx="559395" cy="699293"/>
            </a:xfrm>
            <a:custGeom>
              <a:avLst/>
              <a:gdLst/>
              <a:ahLst/>
              <a:cxnLst/>
              <a:rect l="l" t="t" r="r" b="b"/>
              <a:pathLst>
                <a:path w="559395" h="699293">
                  <a:moveTo>
                    <a:pt x="0" y="0"/>
                  </a:moveTo>
                  <a:lnTo>
                    <a:pt x="559395" y="0"/>
                  </a:lnTo>
                  <a:lnTo>
                    <a:pt x="559395" y="699293"/>
                  </a:lnTo>
                  <a:lnTo>
                    <a:pt x="0" y="699293"/>
                  </a:lnTo>
                  <a:close/>
                </a:path>
              </a:pathLst>
            </a:custGeom>
            <a:solidFill>
              <a:srgbClr val="000000">
                <a:alpha val="0"/>
              </a:srgbClr>
            </a:solidFill>
          </p:spPr>
        </p:sp>
        <p:sp>
          <p:nvSpPr>
            <p:cNvPr id="18" name="TextBox 18"/>
            <p:cNvSpPr txBox="1"/>
            <p:nvPr/>
          </p:nvSpPr>
          <p:spPr>
            <a:xfrm>
              <a:off x="0" y="-142875"/>
              <a:ext cx="559395" cy="842168"/>
            </a:xfrm>
            <a:prstGeom prst="rect">
              <a:avLst/>
            </a:prstGeom>
          </p:spPr>
          <p:txBody>
            <a:bodyPr lIns="0" tIns="0" rIns="0" bIns="0" rtlCol="0" anchor="t"/>
            <a:lstStyle/>
            <a:p>
              <a:pPr algn="l">
                <a:lnSpc>
                  <a:spcPts val="5250"/>
                </a:lnSpc>
              </a:pPr>
              <a:r>
                <a:rPr lang="en-US" sz="3250" b="1">
                  <a:solidFill>
                    <a:srgbClr val="4C4C4D"/>
                  </a:solidFill>
                  <a:latin typeface="Crimson Pro Bold"/>
                  <a:ea typeface="Crimson Pro Bold"/>
                  <a:cs typeface="Crimson Pro Bold"/>
                  <a:sym typeface="Crimson Pro Bold"/>
                </a:rPr>
                <a:t>1</a:t>
              </a:r>
            </a:p>
          </p:txBody>
        </p:sp>
      </p:grpSp>
      <p:grpSp>
        <p:nvGrpSpPr>
          <p:cNvPr id="19" name="Group 19"/>
          <p:cNvGrpSpPr/>
          <p:nvPr/>
        </p:nvGrpSpPr>
        <p:grpSpPr>
          <a:xfrm>
            <a:off x="12421492" y="2990338"/>
            <a:ext cx="3614112" cy="451611"/>
            <a:chOff x="0" y="0"/>
            <a:chExt cx="4673600" cy="584002"/>
          </a:xfrm>
        </p:grpSpPr>
        <p:sp>
          <p:nvSpPr>
            <p:cNvPr id="20" name="Freeform 20"/>
            <p:cNvSpPr/>
            <p:nvPr/>
          </p:nvSpPr>
          <p:spPr>
            <a:xfrm>
              <a:off x="0" y="0"/>
              <a:ext cx="4673600" cy="584002"/>
            </a:xfrm>
            <a:custGeom>
              <a:avLst/>
              <a:gdLst/>
              <a:ahLst/>
              <a:cxnLst/>
              <a:rect l="l" t="t" r="r" b="b"/>
              <a:pathLst>
                <a:path w="4673600" h="584002">
                  <a:moveTo>
                    <a:pt x="0" y="0"/>
                  </a:moveTo>
                  <a:lnTo>
                    <a:pt x="4673600" y="0"/>
                  </a:lnTo>
                  <a:lnTo>
                    <a:pt x="4673600" y="584002"/>
                  </a:lnTo>
                  <a:lnTo>
                    <a:pt x="0" y="584002"/>
                  </a:lnTo>
                  <a:close/>
                </a:path>
              </a:pathLst>
            </a:custGeom>
            <a:solidFill>
              <a:srgbClr val="000000">
                <a:alpha val="0"/>
              </a:srgbClr>
            </a:solidFill>
          </p:spPr>
        </p:sp>
        <p:sp>
          <p:nvSpPr>
            <p:cNvPr id="21" name="TextBox 21"/>
            <p:cNvSpPr txBox="1"/>
            <p:nvPr/>
          </p:nvSpPr>
          <p:spPr>
            <a:xfrm>
              <a:off x="0" y="-28575"/>
              <a:ext cx="4673600" cy="612577"/>
            </a:xfrm>
            <a:prstGeom prst="rect">
              <a:avLst/>
            </a:prstGeom>
          </p:spPr>
          <p:txBody>
            <a:bodyPr lIns="0" tIns="0" rIns="0" bIns="0" rtlCol="0" anchor="t"/>
            <a:lstStyle/>
            <a:p>
              <a:pPr algn="l">
                <a:lnSpc>
                  <a:spcPts val="3437"/>
                </a:lnSpc>
              </a:pPr>
              <a:r>
                <a:rPr lang="en-US" sz="2750" b="1">
                  <a:solidFill>
                    <a:srgbClr val="4C4C4D"/>
                  </a:solidFill>
                  <a:latin typeface="Crimson Pro Bold"/>
                  <a:ea typeface="Crimson Pro Bold"/>
                  <a:cs typeface="Crimson Pro Bold"/>
                  <a:sym typeface="Crimson Pro Bold"/>
                </a:rPr>
                <a:t>Adaptation au Public</a:t>
              </a:r>
            </a:p>
          </p:txBody>
        </p:sp>
      </p:grpSp>
      <p:grpSp>
        <p:nvGrpSpPr>
          <p:cNvPr id="22" name="Group 22"/>
          <p:cNvGrpSpPr/>
          <p:nvPr/>
        </p:nvGrpSpPr>
        <p:grpSpPr>
          <a:xfrm>
            <a:off x="12421492" y="3610124"/>
            <a:ext cx="4885134" cy="448568"/>
            <a:chOff x="0" y="0"/>
            <a:chExt cx="6513512" cy="598090"/>
          </a:xfrm>
        </p:grpSpPr>
        <p:sp>
          <p:nvSpPr>
            <p:cNvPr id="23" name="Freeform 23"/>
            <p:cNvSpPr/>
            <p:nvPr/>
          </p:nvSpPr>
          <p:spPr>
            <a:xfrm>
              <a:off x="0" y="0"/>
              <a:ext cx="6513512" cy="598090"/>
            </a:xfrm>
            <a:custGeom>
              <a:avLst/>
              <a:gdLst/>
              <a:ahLst/>
              <a:cxnLst/>
              <a:rect l="l" t="t" r="r" b="b"/>
              <a:pathLst>
                <a:path w="6513512" h="598090">
                  <a:moveTo>
                    <a:pt x="0" y="0"/>
                  </a:moveTo>
                  <a:lnTo>
                    <a:pt x="6513512" y="0"/>
                  </a:lnTo>
                  <a:lnTo>
                    <a:pt x="6513512" y="598090"/>
                  </a:lnTo>
                  <a:lnTo>
                    <a:pt x="0" y="598090"/>
                  </a:lnTo>
                  <a:close/>
                </a:path>
              </a:pathLst>
            </a:custGeom>
            <a:solidFill>
              <a:srgbClr val="000000">
                <a:alpha val="0"/>
              </a:srgbClr>
            </a:solidFill>
          </p:spPr>
        </p:sp>
        <p:sp>
          <p:nvSpPr>
            <p:cNvPr id="24" name="TextBox 24"/>
            <p:cNvSpPr txBox="1"/>
            <p:nvPr/>
          </p:nvSpPr>
          <p:spPr>
            <a:xfrm>
              <a:off x="0" y="-85725"/>
              <a:ext cx="6513512" cy="683815"/>
            </a:xfrm>
            <a:prstGeom prst="rect">
              <a:avLst/>
            </a:prstGeom>
          </p:spPr>
          <p:txBody>
            <a:bodyPr lIns="0" tIns="0" rIns="0" bIns="0" rtlCol="0" anchor="t"/>
            <a:lstStyle/>
            <a:p>
              <a:pPr algn="l">
                <a:lnSpc>
                  <a:spcPts val="3500"/>
                </a:lnSpc>
              </a:pPr>
              <a:r>
                <a:rPr lang="en-US" sz="2187">
                  <a:solidFill>
                    <a:srgbClr val="4C4C4D"/>
                  </a:solidFill>
                  <a:latin typeface="Heebo"/>
                  <a:ea typeface="Heebo"/>
                  <a:cs typeface="Heebo"/>
                  <a:sym typeface="Heebo"/>
                </a:rPr>
                <a:t>Chercheurs, entreprises, ingénieurs.</a:t>
              </a:r>
            </a:p>
          </p:txBody>
        </p:sp>
      </p:grpSp>
      <p:sp>
        <p:nvSpPr>
          <p:cNvPr id="25" name="Freeform 25" descr="preencoded.png"/>
          <p:cNvSpPr/>
          <p:nvPr/>
        </p:nvSpPr>
        <p:spPr>
          <a:xfrm>
            <a:off x="6287095" y="2208014"/>
            <a:ext cx="5713810" cy="5713810"/>
          </a:xfrm>
          <a:custGeom>
            <a:avLst/>
            <a:gdLst/>
            <a:ahLst/>
            <a:cxnLst/>
            <a:rect l="l" t="t" r="r" b="b"/>
            <a:pathLst>
              <a:path w="5713810" h="5713810">
                <a:moveTo>
                  <a:pt x="0" y="0"/>
                </a:moveTo>
                <a:lnTo>
                  <a:pt x="5713810" y="0"/>
                </a:lnTo>
                <a:lnTo>
                  <a:pt x="5713810" y="5713810"/>
                </a:lnTo>
                <a:lnTo>
                  <a:pt x="0" y="5713810"/>
                </a:lnTo>
                <a:lnTo>
                  <a:pt x="0" y="0"/>
                </a:lnTo>
                <a:close/>
              </a:path>
            </a:pathLst>
          </a:custGeom>
          <a:blipFill>
            <a:blip r:embed="rId3"/>
            <a:stretch>
              <a:fillRect/>
            </a:stretch>
          </a:blipFill>
        </p:spPr>
      </p:sp>
      <p:grpSp>
        <p:nvGrpSpPr>
          <p:cNvPr id="26" name="Group 26"/>
          <p:cNvGrpSpPr/>
          <p:nvPr/>
        </p:nvGrpSpPr>
        <p:grpSpPr>
          <a:xfrm>
            <a:off x="9933980" y="3070771"/>
            <a:ext cx="419546" cy="524470"/>
            <a:chOff x="0" y="0"/>
            <a:chExt cx="559395" cy="699293"/>
          </a:xfrm>
        </p:grpSpPr>
        <p:sp>
          <p:nvSpPr>
            <p:cNvPr id="27" name="Freeform 27"/>
            <p:cNvSpPr/>
            <p:nvPr/>
          </p:nvSpPr>
          <p:spPr>
            <a:xfrm>
              <a:off x="0" y="0"/>
              <a:ext cx="559395" cy="699293"/>
            </a:xfrm>
            <a:custGeom>
              <a:avLst/>
              <a:gdLst/>
              <a:ahLst/>
              <a:cxnLst/>
              <a:rect l="l" t="t" r="r" b="b"/>
              <a:pathLst>
                <a:path w="559395" h="699293">
                  <a:moveTo>
                    <a:pt x="0" y="0"/>
                  </a:moveTo>
                  <a:lnTo>
                    <a:pt x="559395" y="0"/>
                  </a:lnTo>
                  <a:lnTo>
                    <a:pt x="559395" y="699293"/>
                  </a:lnTo>
                  <a:lnTo>
                    <a:pt x="0" y="699293"/>
                  </a:lnTo>
                  <a:close/>
                </a:path>
              </a:pathLst>
            </a:custGeom>
            <a:solidFill>
              <a:srgbClr val="000000">
                <a:alpha val="0"/>
              </a:srgbClr>
            </a:solidFill>
          </p:spPr>
        </p:sp>
        <p:sp>
          <p:nvSpPr>
            <p:cNvPr id="28" name="TextBox 28"/>
            <p:cNvSpPr txBox="1"/>
            <p:nvPr/>
          </p:nvSpPr>
          <p:spPr>
            <a:xfrm>
              <a:off x="0" y="-142875"/>
              <a:ext cx="559395" cy="842168"/>
            </a:xfrm>
            <a:prstGeom prst="rect">
              <a:avLst/>
            </a:prstGeom>
          </p:spPr>
          <p:txBody>
            <a:bodyPr lIns="0" tIns="0" rIns="0" bIns="0" rtlCol="0" anchor="t"/>
            <a:lstStyle/>
            <a:p>
              <a:pPr algn="l">
                <a:lnSpc>
                  <a:spcPts val="5250"/>
                </a:lnSpc>
              </a:pPr>
              <a:r>
                <a:rPr lang="en-US" sz="3250" b="1">
                  <a:solidFill>
                    <a:srgbClr val="4C4C4D"/>
                  </a:solidFill>
                  <a:latin typeface="Crimson Pro Bold"/>
                  <a:ea typeface="Crimson Pro Bold"/>
                  <a:cs typeface="Crimson Pro Bold"/>
                  <a:sym typeface="Crimson Pro Bold"/>
                </a:rPr>
                <a:t>2</a:t>
              </a:r>
            </a:p>
          </p:txBody>
        </p:sp>
      </p:grpSp>
      <p:grpSp>
        <p:nvGrpSpPr>
          <p:cNvPr id="29" name="Group 29"/>
          <p:cNvGrpSpPr/>
          <p:nvPr/>
        </p:nvGrpSpPr>
        <p:grpSpPr>
          <a:xfrm>
            <a:off x="12421492" y="6010000"/>
            <a:ext cx="4885134" cy="499148"/>
            <a:chOff x="0" y="0"/>
            <a:chExt cx="5715595" cy="584002"/>
          </a:xfrm>
        </p:grpSpPr>
        <p:sp>
          <p:nvSpPr>
            <p:cNvPr id="30" name="Freeform 30"/>
            <p:cNvSpPr/>
            <p:nvPr/>
          </p:nvSpPr>
          <p:spPr>
            <a:xfrm>
              <a:off x="0" y="0"/>
              <a:ext cx="5715595" cy="584002"/>
            </a:xfrm>
            <a:custGeom>
              <a:avLst/>
              <a:gdLst/>
              <a:ahLst/>
              <a:cxnLst/>
              <a:rect l="l" t="t" r="r" b="b"/>
              <a:pathLst>
                <a:path w="5715595" h="584002">
                  <a:moveTo>
                    <a:pt x="0" y="0"/>
                  </a:moveTo>
                  <a:lnTo>
                    <a:pt x="5715595" y="0"/>
                  </a:lnTo>
                  <a:lnTo>
                    <a:pt x="5715595" y="584002"/>
                  </a:lnTo>
                  <a:lnTo>
                    <a:pt x="0" y="584002"/>
                  </a:lnTo>
                  <a:close/>
                </a:path>
              </a:pathLst>
            </a:custGeom>
            <a:solidFill>
              <a:srgbClr val="000000">
                <a:alpha val="0"/>
              </a:srgbClr>
            </a:solidFill>
          </p:spPr>
        </p:sp>
        <p:sp>
          <p:nvSpPr>
            <p:cNvPr id="31" name="TextBox 31"/>
            <p:cNvSpPr txBox="1"/>
            <p:nvPr/>
          </p:nvSpPr>
          <p:spPr>
            <a:xfrm>
              <a:off x="0" y="-28575"/>
              <a:ext cx="5715595" cy="612577"/>
            </a:xfrm>
            <a:prstGeom prst="rect">
              <a:avLst/>
            </a:prstGeom>
          </p:spPr>
          <p:txBody>
            <a:bodyPr lIns="0" tIns="0" rIns="0" bIns="0" rtlCol="0" anchor="t"/>
            <a:lstStyle/>
            <a:p>
              <a:pPr algn="l">
                <a:lnSpc>
                  <a:spcPts val="3437"/>
                </a:lnSpc>
              </a:pPr>
              <a:r>
                <a:rPr lang="en-US" sz="2750" b="1">
                  <a:solidFill>
                    <a:srgbClr val="4C4C4D"/>
                  </a:solidFill>
                  <a:latin typeface="Crimson Pro Bold"/>
                  <a:ea typeface="Crimson Pro Bold"/>
                  <a:cs typeface="Crimson Pro Bold"/>
                  <a:sym typeface="Crimson Pro Bold"/>
                </a:rPr>
                <a:t>Fiches de Lecture Interactives</a:t>
              </a:r>
            </a:p>
          </p:txBody>
        </p:sp>
      </p:grpSp>
      <p:grpSp>
        <p:nvGrpSpPr>
          <p:cNvPr id="32" name="Group 32"/>
          <p:cNvGrpSpPr/>
          <p:nvPr/>
        </p:nvGrpSpPr>
        <p:grpSpPr>
          <a:xfrm>
            <a:off x="12421492" y="6677322"/>
            <a:ext cx="4885134" cy="448567"/>
            <a:chOff x="0" y="0"/>
            <a:chExt cx="6513512" cy="598090"/>
          </a:xfrm>
        </p:grpSpPr>
        <p:sp>
          <p:nvSpPr>
            <p:cNvPr id="33" name="Freeform 33"/>
            <p:cNvSpPr/>
            <p:nvPr/>
          </p:nvSpPr>
          <p:spPr>
            <a:xfrm>
              <a:off x="0" y="0"/>
              <a:ext cx="6513512" cy="598090"/>
            </a:xfrm>
            <a:custGeom>
              <a:avLst/>
              <a:gdLst/>
              <a:ahLst/>
              <a:cxnLst/>
              <a:rect l="l" t="t" r="r" b="b"/>
              <a:pathLst>
                <a:path w="6513512" h="598090">
                  <a:moveTo>
                    <a:pt x="0" y="0"/>
                  </a:moveTo>
                  <a:lnTo>
                    <a:pt x="6513512" y="0"/>
                  </a:lnTo>
                  <a:lnTo>
                    <a:pt x="6513512" y="598090"/>
                  </a:lnTo>
                  <a:lnTo>
                    <a:pt x="0" y="598090"/>
                  </a:lnTo>
                  <a:close/>
                </a:path>
              </a:pathLst>
            </a:custGeom>
            <a:solidFill>
              <a:srgbClr val="000000">
                <a:alpha val="0"/>
              </a:srgbClr>
            </a:solidFill>
          </p:spPr>
        </p:sp>
        <p:sp>
          <p:nvSpPr>
            <p:cNvPr id="34" name="TextBox 34"/>
            <p:cNvSpPr txBox="1"/>
            <p:nvPr/>
          </p:nvSpPr>
          <p:spPr>
            <a:xfrm>
              <a:off x="0" y="-85725"/>
              <a:ext cx="6513512" cy="683815"/>
            </a:xfrm>
            <a:prstGeom prst="rect">
              <a:avLst/>
            </a:prstGeom>
          </p:spPr>
          <p:txBody>
            <a:bodyPr lIns="0" tIns="0" rIns="0" bIns="0" rtlCol="0" anchor="t"/>
            <a:lstStyle/>
            <a:p>
              <a:pPr algn="l">
                <a:lnSpc>
                  <a:spcPts val="3500"/>
                </a:lnSpc>
              </a:pPr>
              <a:r>
                <a:rPr lang="en-US" sz="2187">
                  <a:solidFill>
                    <a:srgbClr val="4C4C4D"/>
                  </a:solidFill>
                  <a:latin typeface="Heebo"/>
                  <a:ea typeface="Heebo"/>
                  <a:cs typeface="Heebo"/>
                  <a:sym typeface="Heebo"/>
                </a:rPr>
                <a:t>Surlignage des points clés.</a:t>
              </a:r>
            </a:p>
          </p:txBody>
        </p:sp>
      </p:grpSp>
      <p:sp>
        <p:nvSpPr>
          <p:cNvPr id="35" name="Freeform 35" descr="preencoded.png"/>
          <p:cNvSpPr/>
          <p:nvPr/>
        </p:nvSpPr>
        <p:spPr>
          <a:xfrm>
            <a:off x="6287095" y="2208014"/>
            <a:ext cx="5713810" cy="5713810"/>
          </a:xfrm>
          <a:custGeom>
            <a:avLst/>
            <a:gdLst/>
            <a:ahLst/>
            <a:cxnLst/>
            <a:rect l="l" t="t" r="r" b="b"/>
            <a:pathLst>
              <a:path w="5713810" h="5713810">
                <a:moveTo>
                  <a:pt x="0" y="0"/>
                </a:moveTo>
                <a:lnTo>
                  <a:pt x="5713810" y="0"/>
                </a:lnTo>
                <a:lnTo>
                  <a:pt x="5713810" y="5713810"/>
                </a:lnTo>
                <a:lnTo>
                  <a:pt x="0" y="5713810"/>
                </a:lnTo>
                <a:lnTo>
                  <a:pt x="0" y="0"/>
                </a:lnTo>
                <a:close/>
              </a:path>
            </a:pathLst>
          </a:custGeom>
          <a:blipFill>
            <a:blip r:embed="rId4"/>
            <a:stretch>
              <a:fillRect/>
            </a:stretch>
          </a:blipFill>
        </p:spPr>
      </p:sp>
      <p:grpSp>
        <p:nvGrpSpPr>
          <p:cNvPr id="36" name="Group 36"/>
          <p:cNvGrpSpPr/>
          <p:nvPr/>
        </p:nvGrpSpPr>
        <p:grpSpPr>
          <a:xfrm>
            <a:off x="9933980" y="6534447"/>
            <a:ext cx="419546" cy="524470"/>
            <a:chOff x="0" y="0"/>
            <a:chExt cx="559395" cy="699293"/>
          </a:xfrm>
        </p:grpSpPr>
        <p:sp>
          <p:nvSpPr>
            <p:cNvPr id="37" name="Freeform 37"/>
            <p:cNvSpPr/>
            <p:nvPr/>
          </p:nvSpPr>
          <p:spPr>
            <a:xfrm>
              <a:off x="0" y="0"/>
              <a:ext cx="559395" cy="699293"/>
            </a:xfrm>
            <a:custGeom>
              <a:avLst/>
              <a:gdLst/>
              <a:ahLst/>
              <a:cxnLst/>
              <a:rect l="l" t="t" r="r" b="b"/>
              <a:pathLst>
                <a:path w="559395" h="699293">
                  <a:moveTo>
                    <a:pt x="0" y="0"/>
                  </a:moveTo>
                  <a:lnTo>
                    <a:pt x="559395" y="0"/>
                  </a:lnTo>
                  <a:lnTo>
                    <a:pt x="559395" y="699293"/>
                  </a:lnTo>
                  <a:lnTo>
                    <a:pt x="0" y="699293"/>
                  </a:lnTo>
                  <a:close/>
                </a:path>
              </a:pathLst>
            </a:custGeom>
            <a:solidFill>
              <a:srgbClr val="000000">
                <a:alpha val="0"/>
              </a:srgbClr>
            </a:solidFill>
          </p:spPr>
        </p:sp>
        <p:sp>
          <p:nvSpPr>
            <p:cNvPr id="38" name="TextBox 38"/>
            <p:cNvSpPr txBox="1"/>
            <p:nvPr/>
          </p:nvSpPr>
          <p:spPr>
            <a:xfrm>
              <a:off x="0" y="-142875"/>
              <a:ext cx="559395" cy="842168"/>
            </a:xfrm>
            <a:prstGeom prst="rect">
              <a:avLst/>
            </a:prstGeom>
          </p:spPr>
          <p:txBody>
            <a:bodyPr lIns="0" tIns="0" rIns="0" bIns="0" rtlCol="0" anchor="t"/>
            <a:lstStyle/>
            <a:p>
              <a:pPr algn="l">
                <a:lnSpc>
                  <a:spcPts val="5250"/>
                </a:lnSpc>
              </a:pPr>
              <a:r>
                <a:rPr lang="en-US" sz="3250" b="1">
                  <a:solidFill>
                    <a:srgbClr val="4C4C4D"/>
                  </a:solidFill>
                  <a:latin typeface="Crimson Pro Bold"/>
                  <a:ea typeface="Crimson Pro Bold"/>
                  <a:cs typeface="Crimson Pro Bold"/>
                  <a:sym typeface="Crimson Pro Bold"/>
                </a:rPr>
                <a:t>3</a:t>
              </a:r>
            </a:p>
          </p:txBody>
        </p:sp>
      </p:grpSp>
      <p:grpSp>
        <p:nvGrpSpPr>
          <p:cNvPr id="39" name="Group 39"/>
          <p:cNvGrpSpPr/>
          <p:nvPr/>
        </p:nvGrpSpPr>
        <p:grpSpPr>
          <a:xfrm>
            <a:off x="981372" y="8237190"/>
            <a:ext cx="16325255" cy="1345704"/>
            <a:chOff x="0" y="0"/>
            <a:chExt cx="21767007" cy="1794272"/>
          </a:xfrm>
        </p:grpSpPr>
        <p:sp>
          <p:nvSpPr>
            <p:cNvPr id="40" name="Freeform 40"/>
            <p:cNvSpPr/>
            <p:nvPr/>
          </p:nvSpPr>
          <p:spPr>
            <a:xfrm>
              <a:off x="0" y="0"/>
              <a:ext cx="21767006" cy="1794272"/>
            </a:xfrm>
            <a:custGeom>
              <a:avLst/>
              <a:gdLst/>
              <a:ahLst/>
              <a:cxnLst/>
              <a:rect l="l" t="t" r="r" b="b"/>
              <a:pathLst>
                <a:path w="21767006" h="1794272">
                  <a:moveTo>
                    <a:pt x="0" y="0"/>
                  </a:moveTo>
                  <a:lnTo>
                    <a:pt x="21767006" y="0"/>
                  </a:lnTo>
                  <a:lnTo>
                    <a:pt x="21767006" y="1794272"/>
                  </a:lnTo>
                  <a:lnTo>
                    <a:pt x="0" y="1794272"/>
                  </a:lnTo>
                  <a:close/>
                </a:path>
              </a:pathLst>
            </a:custGeom>
            <a:solidFill>
              <a:srgbClr val="000000">
                <a:alpha val="0"/>
              </a:srgbClr>
            </a:solidFill>
          </p:spPr>
        </p:sp>
        <p:sp>
          <p:nvSpPr>
            <p:cNvPr id="41" name="TextBox 41"/>
            <p:cNvSpPr txBox="1"/>
            <p:nvPr/>
          </p:nvSpPr>
          <p:spPr>
            <a:xfrm>
              <a:off x="0" y="-85725"/>
              <a:ext cx="21767007" cy="1879997"/>
            </a:xfrm>
            <a:prstGeom prst="rect">
              <a:avLst/>
            </a:prstGeom>
          </p:spPr>
          <p:txBody>
            <a:bodyPr lIns="0" tIns="0" rIns="0" bIns="0" rtlCol="0" anchor="t"/>
            <a:lstStyle/>
            <a:p>
              <a:pPr algn="l">
                <a:lnSpc>
                  <a:spcPts val="3500"/>
                </a:lnSpc>
              </a:pPr>
              <a:r>
                <a:rPr lang="en-US" sz="2187">
                  <a:solidFill>
                    <a:srgbClr val="4C4C4D"/>
                  </a:solidFill>
                  <a:latin typeface="Heebo"/>
                  <a:ea typeface="Heebo"/>
                  <a:cs typeface="Heebo"/>
                  <a:sym typeface="Heebo"/>
                </a:rPr>
                <a:t>Le post-traitement et la personnalisation sont essentiels pour adapter le contenu généré aux besoins spécifiques des utilisateurs. Nous améliorons le style scientifique et technique, adaptons le contenu au public cible (par exemple, chercheurs, entreprises, ingénieurs), et générons des fiches de lecture interactives.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0F0F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Freeform 6" descr="preencoded.png">
            <a:hlinkClick r:id="rId2"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8" name="Group 8"/>
          <p:cNvGrpSpPr/>
          <p:nvPr/>
        </p:nvGrpSpPr>
        <p:grpSpPr>
          <a:xfrm>
            <a:off x="992237" y="920146"/>
            <a:ext cx="8687832" cy="1056144"/>
            <a:chOff x="0" y="0"/>
            <a:chExt cx="11341549" cy="1378746"/>
          </a:xfrm>
        </p:grpSpPr>
        <p:sp>
          <p:nvSpPr>
            <p:cNvPr id="9" name="Freeform 9"/>
            <p:cNvSpPr/>
            <p:nvPr/>
          </p:nvSpPr>
          <p:spPr>
            <a:xfrm>
              <a:off x="0" y="0"/>
              <a:ext cx="11341549" cy="1378746"/>
            </a:xfrm>
            <a:custGeom>
              <a:avLst/>
              <a:gdLst/>
              <a:ahLst/>
              <a:cxnLst/>
              <a:rect l="l" t="t" r="r" b="b"/>
              <a:pathLst>
                <a:path w="11341549" h="1378746">
                  <a:moveTo>
                    <a:pt x="0" y="0"/>
                  </a:moveTo>
                  <a:lnTo>
                    <a:pt x="11341549" y="0"/>
                  </a:lnTo>
                  <a:lnTo>
                    <a:pt x="11341549" y="1378746"/>
                  </a:lnTo>
                  <a:lnTo>
                    <a:pt x="0" y="1378746"/>
                  </a:lnTo>
                  <a:close/>
                </a:path>
              </a:pathLst>
            </a:custGeom>
            <a:solidFill>
              <a:srgbClr val="000000">
                <a:alpha val="0"/>
              </a:srgbClr>
            </a:solidFill>
          </p:spPr>
        </p:sp>
        <p:sp>
          <p:nvSpPr>
            <p:cNvPr id="10" name="TextBox 10"/>
            <p:cNvSpPr txBox="1"/>
            <p:nvPr/>
          </p:nvSpPr>
          <p:spPr>
            <a:xfrm>
              <a:off x="0" y="-47625"/>
              <a:ext cx="11341549" cy="1426371"/>
            </a:xfrm>
            <a:prstGeom prst="rect">
              <a:avLst/>
            </a:prstGeom>
          </p:spPr>
          <p:txBody>
            <a:bodyPr lIns="0" tIns="0" rIns="0" bIns="0" rtlCol="0" anchor="t"/>
            <a:lstStyle/>
            <a:p>
              <a:pPr algn="l">
                <a:lnSpc>
                  <a:spcPts val="6937"/>
                </a:lnSpc>
              </a:pPr>
              <a:r>
                <a:rPr lang="en-US" sz="5562" b="1">
                  <a:solidFill>
                    <a:srgbClr val="152D47"/>
                  </a:solidFill>
                  <a:latin typeface="Crimson Pro Bold"/>
                  <a:ea typeface="Crimson Pro Bold"/>
                  <a:cs typeface="Crimson Pro Bold"/>
                  <a:sym typeface="Crimson Pro Bold"/>
                </a:rPr>
                <a:t>Interfaces et Intégrations</a:t>
              </a:r>
            </a:p>
          </p:txBody>
        </p:sp>
      </p:grpSp>
      <p:grpSp>
        <p:nvGrpSpPr>
          <p:cNvPr id="11" name="Group 11"/>
          <p:cNvGrpSpPr/>
          <p:nvPr/>
        </p:nvGrpSpPr>
        <p:grpSpPr>
          <a:xfrm>
            <a:off x="992238" y="2253406"/>
            <a:ext cx="212526" cy="1520279"/>
            <a:chOff x="0" y="0"/>
            <a:chExt cx="283368" cy="2027038"/>
          </a:xfrm>
        </p:grpSpPr>
        <p:sp>
          <p:nvSpPr>
            <p:cNvPr id="12" name="Freeform 12"/>
            <p:cNvSpPr/>
            <p:nvPr/>
          </p:nvSpPr>
          <p:spPr>
            <a:xfrm>
              <a:off x="0" y="0"/>
              <a:ext cx="283464" cy="2027047"/>
            </a:xfrm>
            <a:custGeom>
              <a:avLst/>
              <a:gdLst/>
              <a:ahLst/>
              <a:cxnLst/>
              <a:rect l="l" t="t" r="r" b="b"/>
              <a:pathLst>
                <a:path w="283464" h="2027047">
                  <a:moveTo>
                    <a:pt x="0" y="56769"/>
                  </a:moveTo>
                  <a:cubicBezTo>
                    <a:pt x="0" y="25400"/>
                    <a:pt x="25400" y="0"/>
                    <a:pt x="56769" y="0"/>
                  </a:cubicBezTo>
                  <a:lnTo>
                    <a:pt x="226695" y="0"/>
                  </a:lnTo>
                  <a:cubicBezTo>
                    <a:pt x="258064" y="0"/>
                    <a:pt x="283464" y="25400"/>
                    <a:pt x="283464" y="56769"/>
                  </a:cubicBezTo>
                  <a:lnTo>
                    <a:pt x="283464" y="1970278"/>
                  </a:lnTo>
                  <a:cubicBezTo>
                    <a:pt x="283464" y="2001647"/>
                    <a:pt x="258064" y="2027047"/>
                    <a:pt x="226695" y="2027047"/>
                  </a:cubicBezTo>
                  <a:lnTo>
                    <a:pt x="56769" y="2027047"/>
                  </a:lnTo>
                  <a:cubicBezTo>
                    <a:pt x="25400" y="2027047"/>
                    <a:pt x="0" y="2001647"/>
                    <a:pt x="0" y="1970278"/>
                  </a:cubicBezTo>
                  <a:close/>
                </a:path>
              </a:pathLst>
            </a:custGeom>
            <a:solidFill>
              <a:srgbClr val="F2EEEE"/>
            </a:solidFill>
          </p:spPr>
        </p:sp>
      </p:grpSp>
      <p:grpSp>
        <p:nvGrpSpPr>
          <p:cNvPr id="13" name="Group 13"/>
          <p:cNvGrpSpPr/>
          <p:nvPr/>
        </p:nvGrpSpPr>
        <p:grpSpPr>
          <a:xfrm>
            <a:off x="1629966" y="2253406"/>
            <a:ext cx="3544044" cy="442912"/>
            <a:chOff x="0" y="0"/>
            <a:chExt cx="4725392" cy="590550"/>
          </a:xfrm>
        </p:grpSpPr>
        <p:sp>
          <p:nvSpPr>
            <p:cNvPr id="14" name="Freeform 14"/>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5" name="TextBox 15"/>
            <p:cNvSpPr txBox="1"/>
            <p:nvPr/>
          </p:nvSpPr>
          <p:spPr>
            <a:xfrm>
              <a:off x="0" y="-28575"/>
              <a:ext cx="4725392" cy="619125"/>
            </a:xfrm>
            <a:prstGeom prst="rect">
              <a:avLst/>
            </a:prstGeom>
          </p:spPr>
          <p:txBody>
            <a:bodyPr lIns="0" tIns="0" rIns="0" bIns="0" rtlCol="0" anchor="t"/>
            <a:lstStyle/>
            <a:p>
              <a:pPr algn="l">
                <a:lnSpc>
                  <a:spcPts val="3437"/>
                </a:lnSpc>
              </a:pPr>
              <a:r>
                <a:rPr lang="en-US" sz="2750" b="1">
                  <a:solidFill>
                    <a:srgbClr val="4C4C4D"/>
                  </a:solidFill>
                  <a:latin typeface="Crimson Pro Bold"/>
                  <a:ea typeface="Crimson Pro Bold"/>
                  <a:cs typeface="Crimson Pro Bold"/>
                  <a:sym typeface="Crimson Pro Bold"/>
                </a:rPr>
                <a:t>API</a:t>
              </a:r>
            </a:p>
          </p:txBody>
        </p:sp>
      </p:grpSp>
      <p:grpSp>
        <p:nvGrpSpPr>
          <p:cNvPr id="16" name="Group 16"/>
          <p:cNvGrpSpPr/>
          <p:nvPr/>
        </p:nvGrpSpPr>
        <p:grpSpPr>
          <a:xfrm>
            <a:off x="1629966" y="2866430"/>
            <a:ext cx="8807798" cy="907256"/>
            <a:chOff x="0" y="0"/>
            <a:chExt cx="11743730" cy="1209675"/>
          </a:xfrm>
        </p:grpSpPr>
        <p:sp>
          <p:nvSpPr>
            <p:cNvPr id="17" name="Freeform 17"/>
            <p:cNvSpPr/>
            <p:nvPr/>
          </p:nvSpPr>
          <p:spPr>
            <a:xfrm>
              <a:off x="0" y="0"/>
              <a:ext cx="11743730" cy="1209675"/>
            </a:xfrm>
            <a:custGeom>
              <a:avLst/>
              <a:gdLst/>
              <a:ahLst/>
              <a:cxnLst/>
              <a:rect l="l" t="t" r="r" b="b"/>
              <a:pathLst>
                <a:path w="11743730" h="1209675">
                  <a:moveTo>
                    <a:pt x="0" y="0"/>
                  </a:moveTo>
                  <a:lnTo>
                    <a:pt x="11743730" y="0"/>
                  </a:lnTo>
                  <a:lnTo>
                    <a:pt x="11743730" y="1209675"/>
                  </a:lnTo>
                  <a:lnTo>
                    <a:pt x="0" y="1209675"/>
                  </a:lnTo>
                  <a:close/>
                </a:path>
              </a:pathLst>
            </a:custGeom>
            <a:solidFill>
              <a:srgbClr val="000000">
                <a:alpha val="0"/>
              </a:srgbClr>
            </a:solidFill>
          </p:spPr>
        </p:sp>
        <p:sp>
          <p:nvSpPr>
            <p:cNvPr id="18" name="TextBox 18"/>
            <p:cNvSpPr txBox="1"/>
            <p:nvPr/>
          </p:nvSpPr>
          <p:spPr>
            <a:xfrm>
              <a:off x="0" y="-85725"/>
              <a:ext cx="11743730" cy="1295400"/>
            </a:xfrm>
            <a:prstGeom prst="rect">
              <a:avLst/>
            </a:prstGeom>
          </p:spPr>
          <p:txBody>
            <a:bodyPr lIns="0" tIns="0" rIns="0" bIns="0" rtlCol="0" anchor="t"/>
            <a:lstStyle/>
            <a:p>
              <a:pPr algn="l">
                <a:lnSpc>
                  <a:spcPts val="3562"/>
                </a:lnSpc>
              </a:pPr>
              <a:r>
                <a:rPr lang="en-US" sz="2187">
                  <a:solidFill>
                    <a:srgbClr val="4C4C4D"/>
                  </a:solidFill>
                  <a:latin typeface="Heebo"/>
                  <a:ea typeface="Heebo"/>
                  <a:cs typeface="Heebo"/>
                  <a:sym typeface="Heebo"/>
                </a:rPr>
                <a:t>Intégration avec des outils de gestion documentaire (Zotero, Mendeley, Obsidian).</a:t>
              </a:r>
            </a:p>
          </p:txBody>
        </p:sp>
      </p:grpSp>
      <p:grpSp>
        <p:nvGrpSpPr>
          <p:cNvPr id="19" name="Group 19"/>
          <p:cNvGrpSpPr/>
          <p:nvPr/>
        </p:nvGrpSpPr>
        <p:grpSpPr>
          <a:xfrm>
            <a:off x="1417439" y="4057204"/>
            <a:ext cx="212526" cy="1066651"/>
            <a:chOff x="0" y="0"/>
            <a:chExt cx="283368" cy="1422202"/>
          </a:xfrm>
        </p:grpSpPr>
        <p:sp>
          <p:nvSpPr>
            <p:cNvPr id="20" name="Freeform 20"/>
            <p:cNvSpPr/>
            <p:nvPr/>
          </p:nvSpPr>
          <p:spPr>
            <a:xfrm>
              <a:off x="0" y="0"/>
              <a:ext cx="283464" cy="1422273"/>
            </a:xfrm>
            <a:custGeom>
              <a:avLst/>
              <a:gdLst/>
              <a:ahLst/>
              <a:cxnLst/>
              <a:rect l="l" t="t" r="r" b="b"/>
              <a:pathLst>
                <a:path w="283464" h="1422273">
                  <a:moveTo>
                    <a:pt x="0" y="56769"/>
                  </a:moveTo>
                  <a:cubicBezTo>
                    <a:pt x="0" y="25400"/>
                    <a:pt x="25400" y="0"/>
                    <a:pt x="56769" y="0"/>
                  </a:cubicBezTo>
                  <a:lnTo>
                    <a:pt x="226695" y="0"/>
                  </a:lnTo>
                  <a:cubicBezTo>
                    <a:pt x="258064" y="0"/>
                    <a:pt x="283464" y="25400"/>
                    <a:pt x="283464" y="56769"/>
                  </a:cubicBezTo>
                  <a:lnTo>
                    <a:pt x="283464" y="1365504"/>
                  </a:lnTo>
                  <a:cubicBezTo>
                    <a:pt x="283464" y="1396873"/>
                    <a:pt x="258064" y="1422273"/>
                    <a:pt x="226695" y="1422273"/>
                  </a:cubicBezTo>
                  <a:lnTo>
                    <a:pt x="56769" y="1422273"/>
                  </a:lnTo>
                  <a:cubicBezTo>
                    <a:pt x="25400" y="1422273"/>
                    <a:pt x="0" y="1396873"/>
                    <a:pt x="0" y="1365504"/>
                  </a:cubicBezTo>
                  <a:close/>
                </a:path>
              </a:pathLst>
            </a:custGeom>
            <a:solidFill>
              <a:srgbClr val="F2EEEE"/>
            </a:solidFill>
          </p:spPr>
        </p:sp>
      </p:grpSp>
      <p:grpSp>
        <p:nvGrpSpPr>
          <p:cNvPr id="21" name="Group 21"/>
          <p:cNvGrpSpPr/>
          <p:nvPr/>
        </p:nvGrpSpPr>
        <p:grpSpPr>
          <a:xfrm>
            <a:off x="2055168" y="4057204"/>
            <a:ext cx="3544044" cy="442912"/>
            <a:chOff x="0" y="0"/>
            <a:chExt cx="4725392" cy="590550"/>
          </a:xfrm>
        </p:grpSpPr>
        <p:sp>
          <p:nvSpPr>
            <p:cNvPr id="22" name="Freeform 22"/>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23" name="TextBox 23"/>
            <p:cNvSpPr txBox="1"/>
            <p:nvPr/>
          </p:nvSpPr>
          <p:spPr>
            <a:xfrm>
              <a:off x="0" y="-28575"/>
              <a:ext cx="4725392" cy="619125"/>
            </a:xfrm>
            <a:prstGeom prst="rect">
              <a:avLst/>
            </a:prstGeom>
          </p:spPr>
          <p:txBody>
            <a:bodyPr lIns="0" tIns="0" rIns="0" bIns="0" rtlCol="0" anchor="t"/>
            <a:lstStyle/>
            <a:p>
              <a:pPr algn="l">
                <a:lnSpc>
                  <a:spcPts val="3437"/>
                </a:lnSpc>
              </a:pPr>
              <a:r>
                <a:rPr lang="en-US" sz="2750" b="1">
                  <a:solidFill>
                    <a:srgbClr val="4C4C4D"/>
                  </a:solidFill>
                  <a:latin typeface="Crimson Pro Bold"/>
                  <a:ea typeface="Crimson Pro Bold"/>
                  <a:cs typeface="Crimson Pro Bold"/>
                  <a:sym typeface="Crimson Pro Bold"/>
                </a:rPr>
                <a:t>Interfaces Utilisateur</a:t>
              </a:r>
            </a:p>
          </p:txBody>
        </p:sp>
      </p:grpSp>
      <p:grpSp>
        <p:nvGrpSpPr>
          <p:cNvPr id="24" name="Group 24"/>
          <p:cNvGrpSpPr/>
          <p:nvPr/>
        </p:nvGrpSpPr>
        <p:grpSpPr>
          <a:xfrm>
            <a:off x="2055168" y="4670226"/>
            <a:ext cx="8382595" cy="453629"/>
            <a:chOff x="0" y="0"/>
            <a:chExt cx="11176793" cy="604838"/>
          </a:xfrm>
        </p:grpSpPr>
        <p:sp>
          <p:nvSpPr>
            <p:cNvPr id="25" name="Freeform 25"/>
            <p:cNvSpPr/>
            <p:nvPr/>
          </p:nvSpPr>
          <p:spPr>
            <a:xfrm>
              <a:off x="0" y="0"/>
              <a:ext cx="11176793" cy="604838"/>
            </a:xfrm>
            <a:custGeom>
              <a:avLst/>
              <a:gdLst/>
              <a:ahLst/>
              <a:cxnLst/>
              <a:rect l="l" t="t" r="r" b="b"/>
              <a:pathLst>
                <a:path w="11176793" h="604838">
                  <a:moveTo>
                    <a:pt x="0" y="0"/>
                  </a:moveTo>
                  <a:lnTo>
                    <a:pt x="11176793" y="0"/>
                  </a:lnTo>
                  <a:lnTo>
                    <a:pt x="11176793" y="604838"/>
                  </a:lnTo>
                  <a:lnTo>
                    <a:pt x="0" y="604838"/>
                  </a:lnTo>
                  <a:close/>
                </a:path>
              </a:pathLst>
            </a:custGeom>
            <a:solidFill>
              <a:srgbClr val="000000">
                <a:alpha val="0"/>
              </a:srgbClr>
            </a:solidFill>
          </p:spPr>
        </p:sp>
        <p:sp>
          <p:nvSpPr>
            <p:cNvPr id="26" name="TextBox 26"/>
            <p:cNvSpPr txBox="1"/>
            <p:nvPr/>
          </p:nvSpPr>
          <p:spPr>
            <a:xfrm>
              <a:off x="0" y="-85725"/>
              <a:ext cx="11176793" cy="690563"/>
            </a:xfrm>
            <a:prstGeom prst="rect">
              <a:avLst/>
            </a:prstGeom>
          </p:spPr>
          <p:txBody>
            <a:bodyPr lIns="0" tIns="0" rIns="0" bIns="0" rtlCol="0" anchor="t"/>
            <a:lstStyle/>
            <a:p>
              <a:pPr algn="l">
                <a:lnSpc>
                  <a:spcPts val="3562"/>
                </a:lnSpc>
              </a:pPr>
              <a:r>
                <a:rPr lang="en-US" sz="2187">
                  <a:solidFill>
                    <a:srgbClr val="4C4C4D"/>
                  </a:solidFill>
                  <a:latin typeface="Heebo"/>
                  <a:ea typeface="Heebo"/>
                  <a:cs typeface="Heebo"/>
                  <a:sym typeface="Heebo"/>
                </a:rPr>
                <a:t>Chatbot, recherche avancée, tableau de bord analytique.</a:t>
              </a:r>
            </a:p>
          </p:txBody>
        </p:sp>
      </p:grpSp>
      <p:grpSp>
        <p:nvGrpSpPr>
          <p:cNvPr id="27" name="Group 27"/>
          <p:cNvGrpSpPr/>
          <p:nvPr/>
        </p:nvGrpSpPr>
        <p:grpSpPr>
          <a:xfrm>
            <a:off x="1842790" y="5407372"/>
            <a:ext cx="212526" cy="1066651"/>
            <a:chOff x="0" y="0"/>
            <a:chExt cx="283368" cy="1422202"/>
          </a:xfrm>
        </p:grpSpPr>
        <p:sp>
          <p:nvSpPr>
            <p:cNvPr id="28" name="Freeform 28"/>
            <p:cNvSpPr/>
            <p:nvPr/>
          </p:nvSpPr>
          <p:spPr>
            <a:xfrm>
              <a:off x="0" y="0"/>
              <a:ext cx="283464" cy="1422273"/>
            </a:xfrm>
            <a:custGeom>
              <a:avLst/>
              <a:gdLst/>
              <a:ahLst/>
              <a:cxnLst/>
              <a:rect l="l" t="t" r="r" b="b"/>
              <a:pathLst>
                <a:path w="283464" h="1422273">
                  <a:moveTo>
                    <a:pt x="0" y="56769"/>
                  </a:moveTo>
                  <a:cubicBezTo>
                    <a:pt x="0" y="25400"/>
                    <a:pt x="25400" y="0"/>
                    <a:pt x="56769" y="0"/>
                  </a:cubicBezTo>
                  <a:lnTo>
                    <a:pt x="226695" y="0"/>
                  </a:lnTo>
                  <a:cubicBezTo>
                    <a:pt x="258064" y="0"/>
                    <a:pt x="283464" y="25400"/>
                    <a:pt x="283464" y="56769"/>
                  </a:cubicBezTo>
                  <a:lnTo>
                    <a:pt x="283464" y="1365504"/>
                  </a:lnTo>
                  <a:cubicBezTo>
                    <a:pt x="283464" y="1396873"/>
                    <a:pt x="258064" y="1422273"/>
                    <a:pt x="226695" y="1422273"/>
                  </a:cubicBezTo>
                  <a:lnTo>
                    <a:pt x="56769" y="1422273"/>
                  </a:lnTo>
                  <a:cubicBezTo>
                    <a:pt x="25400" y="1422273"/>
                    <a:pt x="0" y="1396873"/>
                    <a:pt x="0" y="1365504"/>
                  </a:cubicBezTo>
                  <a:close/>
                </a:path>
              </a:pathLst>
            </a:custGeom>
            <a:solidFill>
              <a:srgbClr val="F2EEEE"/>
            </a:solidFill>
          </p:spPr>
        </p:sp>
      </p:grpSp>
      <p:grpSp>
        <p:nvGrpSpPr>
          <p:cNvPr id="29" name="Group 29"/>
          <p:cNvGrpSpPr/>
          <p:nvPr/>
        </p:nvGrpSpPr>
        <p:grpSpPr>
          <a:xfrm>
            <a:off x="2480519" y="5407372"/>
            <a:ext cx="3544044" cy="442912"/>
            <a:chOff x="0" y="0"/>
            <a:chExt cx="4725392" cy="590550"/>
          </a:xfrm>
        </p:grpSpPr>
        <p:sp>
          <p:nvSpPr>
            <p:cNvPr id="30" name="Freeform 30"/>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31" name="TextBox 31"/>
            <p:cNvSpPr txBox="1"/>
            <p:nvPr/>
          </p:nvSpPr>
          <p:spPr>
            <a:xfrm>
              <a:off x="0" y="-28575"/>
              <a:ext cx="4725392" cy="619125"/>
            </a:xfrm>
            <a:prstGeom prst="rect">
              <a:avLst/>
            </a:prstGeom>
          </p:spPr>
          <p:txBody>
            <a:bodyPr lIns="0" tIns="0" rIns="0" bIns="0" rtlCol="0" anchor="t"/>
            <a:lstStyle/>
            <a:p>
              <a:pPr algn="l">
                <a:lnSpc>
                  <a:spcPts val="3437"/>
                </a:lnSpc>
              </a:pPr>
              <a:r>
                <a:rPr lang="en-US" sz="2750" b="1">
                  <a:solidFill>
                    <a:srgbClr val="4C4C4D"/>
                  </a:solidFill>
                  <a:latin typeface="Crimson Pro Bold"/>
                  <a:ea typeface="Crimson Pro Bold"/>
                  <a:cs typeface="Crimson Pro Bold"/>
                  <a:sym typeface="Crimson Pro Bold"/>
                </a:rPr>
                <a:t>Support Multilingue</a:t>
              </a:r>
            </a:p>
          </p:txBody>
        </p:sp>
      </p:grpSp>
      <p:grpSp>
        <p:nvGrpSpPr>
          <p:cNvPr id="32" name="Group 32"/>
          <p:cNvGrpSpPr/>
          <p:nvPr/>
        </p:nvGrpSpPr>
        <p:grpSpPr>
          <a:xfrm>
            <a:off x="2480519" y="6020395"/>
            <a:ext cx="7957245" cy="453629"/>
            <a:chOff x="0" y="0"/>
            <a:chExt cx="10609660" cy="604838"/>
          </a:xfrm>
        </p:grpSpPr>
        <p:sp>
          <p:nvSpPr>
            <p:cNvPr id="33" name="Freeform 33"/>
            <p:cNvSpPr/>
            <p:nvPr/>
          </p:nvSpPr>
          <p:spPr>
            <a:xfrm>
              <a:off x="0" y="0"/>
              <a:ext cx="10609660" cy="604838"/>
            </a:xfrm>
            <a:custGeom>
              <a:avLst/>
              <a:gdLst/>
              <a:ahLst/>
              <a:cxnLst/>
              <a:rect l="l" t="t" r="r" b="b"/>
              <a:pathLst>
                <a:path w="10609660" h="604838">
                  <a:moveTo>
                    <a:pt x="0" y="0"/>
                  </a:moveTo>
                  <a:lnTo>
                    <a:pt x="10609660" y="0"/>
                  </a:lnTo>
                  <a:lnTo>
                    <a:pt x="10609660" y="604838"/>
                  </a:lnTo>
                  <a:lnTo>
                    <a:pt x="0" y="604838"/>
                  </a:lnTo>
                  <a:close/>
                </a:path>
              </a:pathLst>
            </a:custGeom>
            <a:solidFill>
              <a:srgbClr val="000000">
                <a:alpha val="0"/>
              </a:srgbClr>
            </a:solidFill>
          </p:spPr>
        </p:sp>
        <p:sp>
          <p:nvSpPr>
            <p:cNvPr id="34" name="TextBox 34"/>
            <p:cNvSpPr txBox="1"/>
            <p:nvPr/>
          </p:nvSpPr>
          <p:spPr>
            <a:xfrm>
              <a:off x="0" y="-85725"/>
              <a:ext cx="10609660" cy="690563"/>
            </a:xfrm>
            <a:prstGeom prst="rect">
              <a:avLst/>
            </a:prstGeom>
          </p:spPr>
          <p:txBody>
            <a:bodyPr lIns="0" tIns="0" rIns="0" bIns="0" rtlCol="0" anchor="t"/>
            <a:lstStyle/>
            <a:p>
              <a:pPr algn="l">
                <a:lnSpc>
                  <a:spcPts val="3562"/>
                </a:lnSpc>
              </a:pPr>
              <a:r>
                <a:rPr lang="en-US" sz="2187">
                  <a:solidFill>
                    <a:srgbClr val="4C4C4D"/>
                  </a:solidFill>
                  <a:latin typeface="Heebo"/>
                  <a:ea typeface="Heebo"/>
                  <a:cs typeface="Heebo"/>
                  <a:sym typeface="Heebo"/>
                </a:rPr>
                <a:t>Analyse et génération de contenu en plusieurs langues.</a:t>
              </a:r>
            </a:p>
          </p:txBody>
        </p:sp>
      </p:grpSp>
      <p:grpSp>
        <p:nvGrpSpPr>
          <p:cNvPr id="35" name="Group 35"/>
          <p:cNvGrpSpPr/>
          <p:nvPr/>
        </p:nvGrpSpPr>
        <p:grpSpPr>
          <a:xfrm>
            <a:off x="992238" y="7076480"/>
            <a:ext cx="9445526" cy="2268141"/>
            <a:chOff x="0" y="0"/>
            <a:chExt cx="12594035" cy="3024188"/>
          </a:xfrm>
        </p:grpSpPr>
        <p:sp>
          <p:nvSpPr>
            <p:cNvPr id="36" name="Freeform 36"/>
            <p:cNvSpPr/>
            <p:nvPr/>
          </p:nvSpPr>
          <p:spPr>
            <a:xfrm>
              <a:off x="0" y="0"/>
              <a:ext cx="12594035" cy="3024188"/>
            </a:xfrm>
            <a:custGeom>
              <a:avLst/>
              <a:gdLst/>
              <a:ahLst/>
              <a:cxnLst/>
              <a:rect l="l" t="t" r="r" b="b"/>
              <a:pathLst>
                <a:path w="12594035" h="3024188">
                  <a:moveTo>
                    <a:pt x="0" y="0"/>
                  </a:moveTo>
                  <a:lnTo>
                    <a:pt x="12594035" y="0"/>
                  </a:lnTo>
                  <a:lnTo>
                    <a:pt x="12594035" y="3024188"/>
                  </a:lnTo>
                  <a:lnTo>
                    <a:pt x="0" y="3024188"/>
                  </a:lnTo>
                  <a:close/>
                </a:path>
              </a:pathLst>
            </a:custGeom>
            <a:solidFill>
              <a:srgbClr val="000000">
                <a:alpha val="0"/>
              </a:srgbClr>
            </a:solidFill>
          </p:spPr>
        </p:sp>
        <p:sp>
          <p:nvSpPr>
            <p:cNvPr id="37" name="TextBox 37"/>
            <p:cNvSpPr txBox="1"/>
            <p:nvPr/>
          </p:nvSpPr>
          <p:spPr>
            <a:xfrm>
              <a:off x="0" y="-85725"/>
              <a:ext cx="12594035" cy="3109913"/>
            </a:xfrm>
            <a:prstGeom prst="rect">
              <a:avLst/>
            </a:prstGeom>
          </p:spPr>
          <p:txBody>
            <a:bodyPr lIns="0" tIns="0" rIns="0" bIns="0" rtlCol="0" anchor="t"/>
            <a:lstStyle/>
            <a:p>
              <a:pPr algn="l">
                <a:lnSpc>
                  <a:spcPts val="3562"/>
                </a:lnSpc>
              </a:pPr>
              <a:r>
                <a:rPr lang="en-US" sz="2187">
                  <a:solidFill>
                    <a:srgbClr val="4C4C4D"/>
                  </a:solidFill>
                  <a:latin typeface="Heebo"/>
                  <a:ea typeface="Heebo"/>
                  <a:cs typeface="Heebo"/>
                  <a:sym typeface="Heebo"/>
                </a:rPr>
                <a:t>Les interfaces et les intégrations facilitent l'accès au pipeline RAG. Nous offrons une API pour l'intégration avec des outils de gestion documentaire, des interfaces utilisateur intuitives (comme un chatbot et une recherche avancée), et un support multilingue pour l'analyse et la génération de contenu en plusieurs langues.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743</Words>
  <Application>Microsoft Office PowerPoint</Application>
  <PresentationFormat>Personnalisé</PresentationFormat>
  <Paragraphs>74</Paragraphs>
  <Slides>9</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9</vt:i4>
      </vt:variant>
    </vt:vector>
  </HeadingPairs>
  <TitlesOfParts>
    <vt:vector size="14" baseType="lpstr">
      <vt:lpstr>Heebo</vt:lpstr>
      <vt:lpstr>Arial</vt:lpstr>
      <vt:lpstr>Calibri</vt:lpstr>
      <vt:lpstr>Crimson Pro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Pipeline RAG Complet</dc:title>
  <cp:lastModifiedBy>Mahamat Yaya</cp:lastModifiedBy>
  <cp:revision>3</cp:revision>
  <dcterms:created xsi:type="dcterms:W3CDTF">2006-08-16T00:00:00Z</dcterms:created>
  <dcterms:modified xsi:type="dcterms:W3CDTF">2025-04-21T11:30:55Z</dcterms:modified>
  <dc:identifier>DAGlQqLDZs8</dc:identifier>
</cp:coreProperties>
</file>